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bin" ContentType="image/jpeg"/>
  <Override PartName="/ppt/media/image13.bin" ContentType="image/jpeg"/>
  <Override PartName="/ppt/media/image16.bin" ContentType="image/jpeg"/>
  <Override PartName="/ppt/media/image18.bin" ContentType="image/jpeg"/>
  <Override PartName="/ppt/media/image20.bin" ContentType="image/jpeg"/>
  <Override PartName="/ppt/media/image21.bin" ContentType="image/jpeg"/>
  <Override PartName="/ppt/media/image32.bin" ContentType="image/jpeg"/>
  <Override PartName="/ppt/media/image34.bin" ContentType="image/jpeg"/>
  <Override PartName="/ppt/media/image36.bin" ContentType="image/jpeg"/>
  <Override PartName="/ppt/media/image39.bin" ContentType="image/jpeg"/>
  <Override PartName="/ppt/media/image62.bin" ContentType="image/jpeg"/>
  <Override PartName="/ppt/media/image63.bin" ContentType="image/jpeg"/>
  <Override PartName="/ppt/media/image64.bin" ContentType="image/jpeg"/>
  <Override PartName="/ppt/media/image65.bin" ContentType="image/jpeg"/>
  <Override PartName="/ppt/media/image66.bin" ContentType="image/jpeg"/>
  <Override PartName="/ppt/media/image69.bin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301" r:id="rId2"/>
    <p:sldId id="315" r:id="rId3"/>
    <p:sldId id="340" r:id="rId4"/>
    <p:sldId id="381" r:id="rId5"/>
    <p:sldId id="423" r:id="rId6"/>
    <p:sldId id="458" r:id="rId7"/>
    <p:sldId id="485" r:id="rId8"/>
    <p:sldId id="514" r:id="rId9"/>
    <p:sldId id="532" r:id="rId10"/>
    <p:sldId id="547" r:id="rId11"/>
    <p:sldId id="574" r:id="rId12"/>
    <p:sldId id="621" r:id="rId13"/>
    <p:sldId id="649" r:id="rId14"/>
  </p:sldIdLst>
  <p:sldSz cx="18288000" cy="10287000"/>
  <p:notesSz cx="18288000" cy="102870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45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31-01-2026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bin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1.bin"/><Relationship Id="rId7" Type="http://schemas.openxmlformats.org/officeDocument/2006/relationships/image" Target="../media/image49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bin"/><Relationship Id="rId5" Type="http://schemas.openxmlformats.org/officeDocument/2006/relationships/image" Target="../media/image47.bin"/><Relationship Id="rId4" Type="http://schemas.openxmlformats.org/officeDocument/2006/relationships/image" Target="../media/image4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bin"/><Relationship Id="rId13" Type="http://schemas.openxmlformats.org/officeDocument/2006/relationships/image" Target="../media/image60.png"/><Relationship Id="rId3" Type="http://schemas.openxmlformats.org/officeDocument/2006/relationships/image" Target="../media/image28.bin"/><Relationship Id="rId7" Type="http://schemas.openxmlformats.org/officeDocument/2006/relationships/image" Target="../media/image54.bin"/><Relationship Id="rId12" Type="http://schemas.openxmlformats.org/officeDocument/2006/relationships/image" Target="../media/image59.pn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bin"/><Relationship Id="rId11" Type="http://schemas.openxmlformats.org/officeDocument/2006/relationships/image" Target="../media/image58.bin"/><Relationship Id="rId5" Type="http://schemas.openxmlformats.org/officeDocument/2006/relationships/image" Target="../media/image52.bin"/><Relationship Id="rId10" Type="http://schemas.openxmlformats.org/officeDocument/2006/relationships/image" Target="../media/image57.bin"/><Relationship Id="rId4" Type="http://schemas.openxmlformats.org/officeDocument/2006/relationships/image" Target="../media/image51.bin"/><Relationship Id="rId9" Type="http://schemas.openxmlformats.org/officeDocument/2006/relationships/image" Target="../media/image56.bin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bin"/><Relationship Id="rId3" Type="http://schemas.openxmlformats.org/officeDocument/2006/relationships/image" Target="../media/image28.bin"/><Relationship Id="rId7" Type="http://schemas.openxmlformats.org/officeDocument/2006/relationships/image" Target="../media/image65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bin"/><Relationship Id="rId5" Type="http://schemas.openxmlformats.org/officeDocument/2006/relationships/image" Target="../media/image63.bin"/><Relationship Id="rId4" Type="http://schemas.openxmlformats.org/officeDocument/2006/relationships/image" Target="../media/image6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bin"/><Relationship Id="rId4" Type="http://schemas.openxmlformats.org/officeDocument/2006/relationships/image" Target="../media/image6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bin"/><Relationship Id="rId3" Type="http://schemas.openxmlformats.org/officeDocument/2006/relationships/image" Target="../media/image5.bin"/><Relationship Id="rId7" Type="http://schemas.openxmlformats.org/officeDocument/2006/relationships/image" Target="../media/image9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bin"/><Relationship Id="rId5" Type="http://schemas.openxmlformats.org/officeDocument/2006/relationships/image" Target="../media/image7.bin"/><Relationship Id="rId4" Type="http://schemas.openxmlformats.org/officeDocument/2006/relationships/image" Target="../media/image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bin"/><Relationship Id="rId3" Type="http://schemas.openxmlformats.org/officeDocument/2006/relationships/image" Target="../media/image11.bin"/><Relationship Id="rId7" Type="http://schemas.openxmlformats.org/officeDocument/2006/relationships/image" Target="../media/image15.bin"/><Relationship Id="rId12" Type="http://schemas.openxmlformats.org/officeDocument/2006/relationships/image" Target="../media/image20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bin"/><Relationship Id="rId11" Type="http://schemas.openxmlformats.org/officeDocument/2006/relationships/image" Target="../media/image19.bin"/><Relationship Id="rId5" Type="http://schemas.openxmlformats.org/officeDocument/2006/relationships/image" Target="../media/image13.bin"/><Relationship Id="rId10" Type="http://schemas.openxmlformats.org/officeDocument/2006/relationships/image" Target="../media/image18.bin"/><Relationship Id="rId4" Type="http://schemas.openxmlformats.org/officeDocument/2006/relationships/image" Target="../media/image12.bin"/><Relationship Id="rId9" Type="http://schemas.openxmlformats.org/officeDocument/2006/relationships/image" Target="../media/image1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bin"/><Relationship Id="rId3" Type="http://schemas.openxmlformats.org/officeDocument/2006/relationships/image" Target="../media/image2.bin"/><Relationship Id="rId7" Type="http://schemas.openxmlformats.org/officeDocument/2006/relationships/image" Target="../media/image24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bin"/><Relationship Id="rId5" Type="http://schemas.openxmlformats.org/officeDocument/2006/relationships/image" Target="../media/image22.bin"/><Relationship Id="rId10" Type="http://schemas.openxmlformats.org/officeDocument/2006/relationships/image" Target="../media/image27.bin"/><Relationship Id="rId4" Type="http://schemas.openxmlformats.org/officeDocument/2006/relationships/image" Target="../media/image21.bin"/><Relationship Id="rId9" Type="http://schemas.openxmlformats.org/officeDocument/2006/relationships/image" Target="../media/image2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bin"/><Relationship Id="rId3" Type="http://schemas.openxmlformats.org/officeDocument/2006/relationships/image" Target="../media/image30.bin"/><Relationship Id="rId7" Type="http://schemas.openxmlformats.org/officeDocument/2006/relationships/image" Target="../media/image34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bin"/><Relationship Id="rId5" Type="http://schemas.openxmlformats.org/officeDocument/2006/relationships/image" Target="../media/image32.bin"/><Relationship Id="rId4" Type="http://schemas.openxmlformats.org/officeDocument/2006/relationships/image" Target="../media/image31.bin"/><Relationship Id="rId9" Type="http://schemas.openxmlformats.org/officeDocument/2006/relationships/image" Target="../media/image3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bin"/><Relationship Id="rId7" Type="http://schemas.openxmlformats.org/officeDocument/2006/relationships/image" Target="../media/image40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bin"/><Relationship Id="rId5" Type="http://schemas.openxmlformats.org/officeDocument/2006/relationships/image" Target="../media/image38.bin"/><Relationship Id="rId4" Type="http://schemas.openxmlformats.org/officeDocument/2006/relationships/image" Target="../media/image3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bin"/><Relationship Id="rId5" Type="http://schemas.openxmlformats.org/officeDocument/2006/relationships/image" Target="../media/image43.bin"/><Relationship Id="rId4" Type="http://schemas.openxmlformats.org/officeDocument/2006/relationships/image" Target="../media/image4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6172200"/>
            <a:ext cx="4752975" cy="4114800"/>
          </a:xfrm>
          <a:prstGeom prst="rect">
            <a:avLst/>
          </a:prstGeom>
        </p:spPr>
      </p:pic>
      <p:pic>
        <p:nvPicPr>
          <p:cNvPr id="3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/>
        </p:blipFill>
        <p:spPr>
          <a:xfrm>
            <a:off x="2743200" y="0"/>
            <a:ext cx="15544800" cy="742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6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914400" y="914400"/>
            <a:ext cx="6172200" cy="8458200"/>
          </a:xfrm>
          <a:prstGeom prst="rect">
            <a:avLst/>
          </a:prstGeom>
        </p:spPr>
      </p:pic>
      <p:sp>
        <p:nvSpPr>
          <p:cNvPr id="308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2810" y="1621822"/>
            <a:ext cx="9405938" cy="3228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8424"/>
              </a:lnSpc>
            </a:pPr>
            <a:r>
              <a:rPr lang="en-US" sz="7200" b="1" spc="-252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Learning How to Answer Multiple Choice Questions</a:t>
            </a:r>
          </a:p>
        </p:txBody>
      </p:sp>
      <p:sp>
        <p:nvSpPr>
          <p:cNvPr id="310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96175" y="5030343"/>
            <a:ext cx="9912573" cy="201337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endParaRPr lang="en-US" sz="3000" spc="-16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2640"/>
              </a:lnSpc>
            </a:pPr>
            <a:r>
              <a:rPr lang="en-US" sz="3200" spc="-16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Mastering test-taking strategies to empower Surgical Technology students for the CST exam. </a:t>
            </a:r>
          </a:p>
          <a:p>
            <a:pPr algn="l">
              <a:lnSpc>
                <a:spcPts val="2640"/>
              </a:lnSpc>
            </a:pPr>
            <a:r>
              <a:rPr lang="en-US" sz="3200" spc="-16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
Today we’re going to learn how to get better at answering multiple-choice questions effectively.</a:t>
            </a:r>
          </a:p>
        </p:txBody>
      </p:sp>
      <p:sp>
        <p:nvSpPr>
          <p:cNvPr id="312" name="Presenter Name-42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96175" y="8425439"/>
            <a:ext cx="10948579" cy="158376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>
              <a:lnSpc>
                <a:spcPts val="3024"/>
              </a:lnSpc>
            </a:pPr>
            <a:r>
              <a:rPr lang="en-US" sz="6000" b="1" spc="-74" dirty="0">
                <a:solidFill>
                  <a:schemeClr val="accent1">
                    <a:lumMod val="75000"/>
                  </a:schemeClr>
                </a:solidFill>
                <a:latin typeface="Roboto" panose="00000700000000000000" pitchFamily="2" charset="0"/>
              </a:rPr>
              <a:t> </a:t>
            </a:r>
          </a:p>
          <a:p>
            <a:pPr>
              <a:lnSpc>
                <a:spcPts val="3024"/>
              </a:lnSpc>
            </a:pPr>
            <a:r>
              <a:rPr lang="en-US" sz="4400" b="1" spc="-74">
                <a:solidFill>
                  <a:schemeClr val="accent1">
                    <a:lumMod val="75000"/>
                  </a:schemeClr>
                </a:solidFill>
                <a:latin typeface="Roboto" panose="00000700000000000000" pitchFamily="2" charset="0"/>
              </a:rPr>
              <a:t>Chris </a:t>
            </a:r>
            <a:r>
              <a:rPr lang="en-US" sz="4400" b="1" spc="-74" dirty="0">
                <a:solidFill>
                  <a:schemeClr val="accent1">
                    <a:lumMod val="75000"/>
                  </a:schemeClr>
                </a:solidFill>
                <a:latin typeface="Roboto" panose="00000700000000000000" pitchFamily="2" charset="0"/>
              </a:rPr>
              <a:t>Blevins,  MBA, CST, FAST</a:t>
            </a:r>
          </a:p>
          <a:p>
            <a:pPr>
              <a:lnSpc>
                <a:spcPts val="3024"/>
              </a:lnSpc>
            </a:pPr>
            <a:r>
              <a:rPr lang="en-US" sz="4400" b="1" spc="-74" dirty="0">
                <a:solidFill>
                  <a:schemeClr val="accent1">
                    <a:lumMod val="75000"/>
                  </a:schemeClr>
                </a:solidFill>
                <a:latin typeface="Roboto" panose="00000700000000000000" pitchFamily="2" charset="0"/>
              </a:rPr>
              <a:t>,</a:t>
            </a:r>
          </a:p>
          <a:p>
            <a:pPr>
              <a:lnSpc>
                <a:spcPts val="3024"/>
              </a:lnSpc>
            </a:pPr>
            <a:r>
              <a:rPr lang="en-US" sz="4400" b="1" spc="-74" dirty="0">
                <a:solidFill>
                  <a:schemeClr val="accent1">
                    <a:lumMod val="75000"/>
                  </a:schemeClr>
                </a:solidFill>
                <a:latin typeface="Roboto" panose="00000700000000000000" pitchFamily="2" charset="0"/>
              </a:rPr>
              <a:t>Karen Chambers, MHA/Ed., CST, FAST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4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1849100" y="0"/>
            <a:ext cx="6438900" cy="10287000"/>
          </a:xfrm>
          <a:prstGeom prst="rect">
            <a:avLst/>
          </a:prstGeom>
        </p:spPr>
      </p:pic>
      <p:pic>
        <p:nvPicPr>
          <p:cNvPr id="55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5934075"/>
            <a:ext cx="1371600" cy="1371600"/>
          </a:xfrm>
          <a:prstGeom prst="rect">
            <a:avLst/>
          </a:prstGeom>
        </p:spPr>
      </p:pic>
      <p:pic>
        <p:nvPicPr>
          <p:cNvPr id="553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9280DC02-406E-4C06-98A9-54CCD83379BA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257300" y="6276975"/>
            <a:ext cx="685800" cy="685800"/>
          </a:xfrm>
          <a:prstGeom prst="rect">
            <a:avLst/>
          </a:prstGeom>
        </p:spPr>
      </p:pic>
      <p:sp>
        <p:nvSpPr>
          <p:cNvPr id="55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7686675"/>
            <a:ext cx="3005138" cy="16954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422"/>
              </a:lnSpc>
            </a:pPr>
            <a:r>
              <a:rPr lang="en-US" sz="3200" b="1" spc="-116" dirty="0">
                <a:solidFill>
                  <a:srgbClr val="00B050"/>
                </a:solidFill>
                <a:latin typeface="Roboto" panose="00000700000000000000" pitchFamily="2" charset="0"/>
              </a:rPr>
              <a:t>Change answers only if you find a clear mistake</a:t>
            </a:r>
          </a:p>
        </p:txBody>
      </p:sp>
      <p:pic>
        <p:nvPicPr>
          <p:cNvPr id="55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4419695" y="5934075"/>
            <a:ext cx="1371600" cy="1371600"/>
          </a:xfrm>
          <a:prstGeom prst="rect">
            <a:avLst/>
          </a:prstGeom>
        </p:spPr>
      </p:pic>
      <p:pic>
        <p:nvPicPr>
          <p:cNvPr id="559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4762595" y="6276975"/>
            <a:ext cx="685800" cy="685800"/>
          </a:xfrm>
          <a:prstGeom prst="rect">
            <a:avLst/>
          </a:prstGeom>
        </p:spPr>
      </p:pic>
      <p:sp>
        <p:nvSpPr>
          <p:cNvPr id="561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419695" y="7686675"/>
            <a:ext cx="3005138" cy="16954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422"/>
              </a:lnSpc>
            </a:pPr>
            <a:r>
              <a:rPr lang="en-US" sz="3200" b="1" spc="-116" dirty="0">
                <a:solidFill>
                  <a:srgbClr val="002060"/>
                </a:solidFill>
                <a:latin typeface="Roboto" panose="00000700000000000000" pitchFamily="2" charset="0"/>
              </a:rPr>
              <a:t>Make sure you answered what was asked</a:t>
            </a:r>
          </a:p>
        </p:txBody>
      </p:sp>
      <p:pic>
        <p:nvPicPr>
          <p:cNvPr id="56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924895" y="5934075"/>
            <a:ext cx="1371600" cy="1371600"/>
          </a:xfrm>
          <a:prstGeom prst="rect">
            <a:avLst/>
          </a:prstGeom>
        </p:spPr>
      </p:pic>
      <p:pic>
        <p:nvPicPr>
          <p:cNvPr id="565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89DDCE19-E9EE-4132-8495-BCA7EDB04519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8267795" y="6276975"/>
            <a:ext cx="685800" cy="685800"/>
          </a:xfrm>
          <a:prstGeom prst="rect">
            <a:avLst/>
          </a:prstGeom>
        </p:spPr>
      </p:pic>
      <p:sp>
        <p:nvSpPr>
          <p:cNvPr id="567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924895" y="7686675"/>
            <a:ext cx="3005138" cy="1133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422"/>
              </a:lnSpc>
            </a:pPr>
            <a:r>
              <a:rPr lang="en-US" sz="3200" b="1" spc="-116" dirty="0">
                <a:solidFill>
                  <a:srgbClr val="0070C0"/>
                </a:solidFill>
                <a:latin typeface="Roboto" panose="00000700000000000000" pitchFamily="2" charset="0"/>
              </a:rPr>
              <a:t>Review if time allows</a:t>
            </a:r>
          </a:p>
        </p:txBody>
      </p:sp>
      <p:sp>
        <p:nvSpPr>
          <p:cNvPr id="569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801600" y="876300"/>
            <a:ext cx="4567238" cy="217040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5460"/>
              </a:lnSpc>
            </a:pPr>
            <a:endParaRPr lang="en-US" sz="7200" b="1" i="1" spc="-147" dirty="0">
              <a:solidFill>
                <a:srgbClr val="7030A0"/>
              </a:solidFill>
              <a:latin typeface="Roboto" panose="00000700000000000000" pitchFamily="2" charset="0"/>
            </a:endParaRPr>
          </a:p>
          <a:p>
            <a:pPr algn="r">
              <a:lnSpc>
                <a:spcPts val="5460"/>
              </a:lnSpc>
            </a:pPr>
            <a:r>
              <a:rPr lang="en-US" sz="7200" b="1" i="1" spc="-147" dirty="0">
                <a:solidFill>
                  <a:srgbClr val="7030A0"/>
                </a:solidFill>
                <a:latin typeface="Roboto" panose="00000700000000000000" pitchFamily="2" charset="0"/>
              </a:rPr>
              <a:t>Check Your Answers</a:t>
            </a:r>
          </a:p>
        </p:txBody>
      </p:sp>
      <p:sp>
        <p:nvSpPr>
          <p:cNvPr id="571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801600" y="3274423"/>
            <a:ext cx="4567238" cy="289822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endParaRPr lang="en-US" sz="3200" b="1" spc="-18" dirty="0">
              <a:solidFill>
                <a:schemeClr val="accent2">
                  <a:lumMod val="75000"/>
                </a:scheme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2808"/>
              </a:lnSpc>
            </a:pPr>
            <a:r>
              <a:rPr lang="en-US" sz="3600" b="1" spc="-18" dirty="0">
                <a:solidFill>
                  <a:schemeClr val="accent2">
                    <a:lumMod val="75000"/>
                  </a:schemeClr>
                </a:solidFill>
                <a:latin typeface="Roboto" panose="00000700000000000000" pitchFamily="2" charset="0"/>
              </a:rPr>
              <a:t>Reviewing work </a:t>
            </a:r>
          </a:p>
          <a:p>
            <a:pPr algn="r">
              <a:lnSpc>
                <a:spcPts val="2808"/>
              </a:lnSpc>
            </a:pPr>
            <a:endParaRPr lang="en-US" sz="3600" b="1" spc="-18" dirty="0">
              <a:solidFill>
                <a:schemeClr val="accent2">
                  <a:lumMod val="75000"/>
                </a:scheme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2808"/>
              </a:lnSpc>
            </a:pPr>
            <a:r>
              <a:rPr lang="en-US" sz="3600" b="1" spc="-18" dirty="0">
                <a:solidFill>
                  <a:schemeClr val="accent2">
                    <a:lumMod val="75000"/>
                  </a:schemeClr>
                </a:solidFill>
                <a:latin typeface="Roboto" panose="00000700000000000000" pitchFamily="2" charset="0"/>
              </a:rPr>
              <a:t>without falling </a:t>
            </a:r>
          </a:p>
          <a:p>
            <a:pPr algn="r">
              <a:lnSpc>
                <a:spcPts val="2808"/>
              </a:lnSpc>
            </a:pPr>
            <a:endParaRPr lang="en-US" sz="3600" b="1" spc="-18" dirty="0">
              <a:solidFill>
                <a:schemeClr val="accent2">
                  <a:lumMod val="75000"/>
                </a:scheme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2808"/>
              </a:lnSpc>
            </a:pPr>
            <a:r>
              <a:rPr lang="en-US" sz="3600" b="1" spc="-18" dirty="0">
                <a:solidFill>
                  <a:schemeClr val="accent2">
                    <a:lumMod val="75000"/>
                  </a:schemeClr>
                </a:solidFill>
                <a:latin typeface="Roboto" panose="00000700000000000000" pitchFamily="2" charset="0"/>
              </a:rPr>
              <a:t>into the trap of </a:t>
            </a:r>
          </a:p>
          <a:p>
            <a:pPr algn="r">
              <a:lnSpc>
                <a:spcPts val="2808"/>
              </a:lnSpc>
            </a:pPr>
            <a:endParaRPr lang="en-US" sz="3600" b="1" spc="-18" dirty="0">
              <a:solidFill>
                <a:schemeClr val="accent2">
                  <a:lumMod val="75000"/>
                </a:scheme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2808"/>
              </a:lnSpc>
            </a:pPr>
            <a:r>
              <a:rPr lang="en-US" sz="3600" b="1" spc="-18" dirty="0">
                <a:solidFill>
                  <a:schemeClr val="accent2">
                    <a:lumMod val="75000"/>
                  </a:schemeClr>
                </a:solidFill>
                <a:latin typeface="Roboto" panose="00000700000000000000" pitchFamily="2" charset="0"/>
              </a:rPr>
              <a:t>overthinking</a:t>
            </a:r>
            <a:r>
              <a:rPr lang="en-US" sz="1800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71721-7630-0E71-F557-704B8D4169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03" y="519921"/>
            <a:ext cx="3945976" cy="489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7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30400" y="0"/>
            <a:ext cx="3657600" cy="914400"/>
          </a:xfrm>
          <a:prstGeom prst="rect">
            <a:avLst/>
          </a:prstGeom>
        </p:spPr>
      </p:pic>
      <p:pic>
        <p:nvPicPr>
          <p:cNvPr id="57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5153025"/>
            <a:ext cx="4850011" cy="1674465"/>
          </a:xfrm>
          <a:prstGeom prst="rect">
            <a:avLst/>
          </a:prstGeom>
        </p:spPr>
      </p:pic>
      <p:pic>
        <p:nvPicPr>
          <p:cNvPr id="57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219200" y="5457825"/>
            <a:ext cx="1047750" cy="1047750"/>
          </a:xfrm>
          <a:prstGeom prst="rect">
            <a:avLst/>
          </a:prstGeom>
        </p:spPr>
      </p:pic>
      <p:pic>
        <p:nvPicPr>
          <p:cNvPr id="581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6361049C-0C8D-410B-9C1A-6A45332C45A2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482090" y="5720715"/>
            <a:ext cx="525780" cy="525780"/>
          </a:xfrm>
          <a:prstGeom prst="rect">
            <a:avLst/>
          </a:prstGeom>
        </p:spPr>
      </p:pic>
      <p:sp>
        <p:nvSpPr>
          <p:cNvPr id="583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54081" y="5649644"/>
            <a:ext cx="2995612" cy="775853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3200" b="1" spc="-74" dirty="0">
                <a:solidFill>
                  <a:srgbClr val="00B0F0"/>
                </a:solidFill>
                <a:latin typeface="Roboto" panose="00000700000000000000" pitchFamily="2" charset="0"/>
              </a:rPr>
              <a:t>Learn from mistakes</a:t>
            </a:r>
          </a:p>
        </p:txBody>
      </p:sp>
      <p:pic>
        <p:nvPicPr>
          <p:cNvPr id="58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5956268" y="5962650"/>
            <a:ext cx="533400" cy="38100"/>
          </a:xfrm>
          <a:prstGeom prst="rect">
            <a:avLst/>
          </a:prstGeom>
        </p:spPr>
      </p:pic>
      <p:pic>
        <p:nvPicPr>
          <p:cNvPr id="587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6376068" y="5954736"/>
            <a:ext cx="141439" cy="141439"/>
          </a:xfrm>
          <a:prstGeom prst="rect">
            <a:avLst/>
          </a:prstGeom>
        </p:spPr>
      </p:pic>
      <p:pic>
        <p:nvPicPr>
          <p:cNvPr id="589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6376068" y="5867076"/>
            <a:ext cx="141439" cy="141439"/>
          </a:xfrm>
          <a:prstGeom prst="rect">
            <a:avLst/>
          </a:prstGeom>
        </p:spPr>
      </p:pic>
      <p:pic>
        <p:nvPicPr>
          <p:cNvPr id="59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6718364" y="5153025"/>
            <a:ext cx="4850011" cy="1674465"/>
          </a:xfrm>
          <a:prstGeom prst="rect">
            <a:avLst/>
          </a:prstGeom>
        </p:spPr>
      </p:pic>
      <p:pic>
        <p:nvPicPr>
          <p:cNvPr id="59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023164" y="5457825"/>
            <a:ext cx="1047750" cy="1047750"/>
          </a:xfrm>
          <a:prstGeom prst="rect">
            <a:avLst/>
          </a:prstGeom>
        </p:spPr>
      </p:pic>
      <p:pic>
        <p:nvPicPr>
          <p:cNvPr id="595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  <a:extLst>
              <a:ext uri="{74D393FE-087E-43E3-A3AC-25965F6C5ABE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7286054" y="5720715"/>
            <a:ext cx="525780" cy="525780"/>
          </a:xfrm>
          <a:prstGeom prst="rect">
            <a:avLst/>
          </a:prstGeom>
        </p:spPr>
      </p:pic>
      <p:sp>
        <p:nvSpPr>
          <p:cNvPr id="59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258045" y="5282195"/>
            <a:ext cx="2995612" cy="154529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endParaRPr lang="en-US" sz="3200" b="1" spc="-74" dirty="0">
              <a:solidFill>
                <a:srgbClr val="00B05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3024"/>
              </a:lnSpc>
            </a:pPr>
            <a:r>
              <a:rPr lang="en-US" sz="3200" b="1" spc="-74" dirty="0">
                <a:solidFill>
                  <a:srgbClr val="00B050"/>
                </a:solidFill>
                <a:latin typeface="Roboto" panose="00000700000000000000" pitchFamily="2" charset="0"/>
              </a:rPr>
              <a:t>Practice with sample questions</a:t>
            </a:r>
          </a:p>
        </p:txBody>
      </p:sp>
      <p:pic>
        <p:nvPicPr>
          <p:cNvPr id="59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760232" y="5962650"/>
            <a:ext cx="533400" cy="38100"/>
          </a:xfrm>
          <a:prstGeom prst="rect">
            <a:avLst/>
          </a:prstGeom>
        </p:spPr>
      </p:pic>
      <p:pic>
        <p:nvPicPr>
          <p:cNvPr id="601" name="::befor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2179922" y="5954736"/>
            <a:ext cx="141440" cy="141439"/>
          </a:xfrm>
          <a:prstGeom prst="rect">
            <a:avLst/>
          </a:prstGeom>
        </p:spPr>
      </p:pic>
      <p:pic>
        <p:nvPicPr>
          <p:cNvPr id="603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2179922" y="5867076"/>
            <a:ext cx="141440" cy="141439"/>
          </a:xfrm>
          <a:prstGeom prst="rect">
            <a:avLst/>
          </a:prstGeom>
        </p:spPr>
      </p:pic>
      <p:pic>
        <p:nvPicPr>
          <p:cNvPr id="6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522327" y="5153025"/>
            <a:ext cx="4850011" cy="1674465"/>
          </a:xfrm>
          <a:prstGeom prst="rect">
            <a:avLst/>
          </a:prstGeom>
        </p:spPr>
      </p:pic>
      <p:pic>
        <p:nvPicPr>
          <p:cNvPr id="60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2827127" y="5457825"/>
            <a:ext cx="1047750" cy="1047750"/>
          </a:xfrm>
          <a:prstGeom prst="rect">
            <a:avLst/>
          </a:prstGeom>
        </p:spPr>
      </p:pic>
      <p:pic>
        <p:nvPicPr>
          <p:cNvPr id="609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  <a:extLst>
              <a:ext uri="{750C55C7-1C3D-4BB6-A719-33ED29E356B1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3090017" y="5720715"/>
            <a:ext cx="525780" cy="525780"/>
          </a:xfrm>
          <a:prstGeom prst="rect">
            <a:avLst/>
          </a:prstGeom>
        </p:spPr>
      </p:pic>
      <p:sp>
        <p:nvSpPr>
          <p:cNvPr id="611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075842" y="5403742"/>
            <a:ext cx="2995612" cy="116057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endParaRPr lang="en-US" sz="3200" b="1" spc="-74" dirty="0">
              <a:solidFill>
                <a:srgbClr val="0070C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3024"/>
              </a:lnSpc>
            </a:pPr>
            <a:r>
              <a:rPr lang="en-US" sz="3200" b="1" spc="-74" dirty="0">
                <a:solidFill>
                  <a:srgbClr val="0070C0"/>
                </a:solidFill>
                <a:latin typeface="Roboto" panose="00000700000000000000" pitchFamily="2" charset="0"/>
              </a:rPr>
              <a:t>Use strategies consistently</a:t>
            </a:r>
          </a:p>
        </p:txBody>
      </p:sp>
      <p:sp>
        <p:nvSpPr>
          <p:cNvPr id="613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876300"/>
            <a:ext cx="12682538" cy="14650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452E5A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00B050"/>
                </a:solidFill>
                <a:latin typeface="Roboto" panose="00000700000000000000" pitchFamily="2" charset="0"/>
              </a:rPr>
              <a:t>Practice Makes Progress</a:t>
            </a:r>
          </a:p>
        </p:txBody>
      </p:sp>
      <p:sp>
        <p:nvSpPr>
          <p:cNvPr id="615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4785" y="2652924"/>
            <a:ext cx="1268253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endParaRPr lang="en-US" sz="3200" b="1" i="1" spc="-18" dirty="0">
              <a:solidFill>
                <a:srgbClr val="FF000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i="1" spc="-18" dirty="0">
                <a:solidFill>
                  <a:srgbClr val="FF0000"/>
                </a:solidFill>
                <a:latin typeface="Roboto" panose="00000700000000000000" pitchFamily="2" charset="0"/>
              </a:rPr>
              <a:t>Building muscle memory for these strategies through repetition</a:t>
            </a:r>
            <a:endParaRPr lang="en-US" sz="1800" spc="-18" dirty="0">
              <a:solidFill>
                <a:srgbClr val="6E6E74">
                  <a:alpha val="100000"/>
                </a:srgbClr>
              </a:solidFill>
              <a:latin typeface="Roboto" panose="000007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B6E55-F386-8291-2AF8-F1C83F2F14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72" y="6850245"/>
            <a:ext cx="2492592" cy="3160180"/>
          </a:xfrm>
          <a:prstGeom prst="rect">
            <a:avLst/>
          </a:prstGeom>
        </p:spPr>
      </p:pic>
      <p:pic>
        <p:nvPicPr>
          <p:cNvPr id="4" name="character">
            <a:extLst>
              <a:ext uri="{FF2B5EF4-FFF2-40B4-BE49-F238E27FC236}">
                <a16:creationId xmlns:a16="http://schemas.microsoft.com/office/drawing/2014/main" id="{ABC75692-A4E1-F4F4-01C4-8B0B940655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97000" y="1386458"/>
            <a:ext cx="2362200" cy="3543301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65FBF84-9193-5CC3-A8DA-34C04EFF28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573" y="6835404"/>
            <a:ext cx="1467267" cy="35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4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235132"/>
            <a:ext cx="18288000" cy="10287000"/>
          </a:xfrm>
          <a:prstGeom prst="rect">
            <a:avLst/>
          </a:prstGeom>
        </p:spPr>
      </p:pic>
      <p:pic>
        <p:nvPicPr>
          <p:cNvPr id="62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30400" y="0"/>
            <a:ext cx="3657600" cy="914400"/>
          </a:xfrm>
          <a:prstGeom prst="rect">
            <a:avLst/>
          </a:prstGeom>
        </p:spPr>
      </p:pic>
      <p:pic>
        <p:nvPicPr>
          <p:cNvPr id="624" name="image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2495" y="3112869"/>
            <a:ext cx="2867025" cy="5276850"/>
          </a:xfrm>
          <a:prstGeom prst="rect">
            <a:avLst/>
          </a:prstGeom>
        </p:spPr>
      </p:pic>
      <p:sp>
        <p:nvSpPr>
          <p:cNvPr id="62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8600531"/>
            <a:ext cx="2900362" cy="1133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200" b="1" spc="-116" dirty="0">
                <a:solidFill>
                  <a:srgbClr val="0070C0"/>
                </a:solidFill>
                <a:latin typeface="Roboto" panose="00000700000000000000" pitchFamily="2" charset="0"/>
              </a:rPr>
              <a:t>Eliminate wrong answers</a:t>
            </a:r>
          </a:p>
        </p:txBody>
      </p:sp>
      <p:pic>
        <p:nvPicPr>
          <p:cNvPr id="628" name="image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4311015" y="3112869"/>
            <a:ext cx="2867025" cy="5276850"/>
          </a:xfrm>
          <a:prstGeom prst="rect">
            <a:avLst/>
          </a:prstGeom>
        </p:spPr>
      </p:pic>
      <p:sp>
        <p:nvSpPr>
          <p:cNvPr id="630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4312920" y="8610600"/>
            <a:ext cx="2900362" cy="52578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200" b="1" spc="-116" dirty="0">
                <a:solidFill>
                  <a:srgbClr val="00B050"/>
                </a:solidFill>
                <a:latin typeface="Roboto" panose="00000700000000000000" pitchFamily="2" charset="0"/>
              </a:rPr>
              <a:t>Guess smart</a:t>
            </a:r>
          </a:p>
        </p:txBody>
      </p:sp>
      <p:pic>
        <p:nvPicPr>
          <p:cNvPr id="632" name="image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7709535" y="3152942"/>
            <a:ext cx="2867025" cy="5276850"/>
          </a:xfrm>
          <a:prstGeom prst="rect">
            <a:avLst/>
          </a:prstGeom>
        </p:spPr>
      </p:pic>
      <p:sp>
        <p:nvSpPr>
          <p:cNvPr id="634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11440" y="8580664"/>
            <a:ext cx="2900362" cy="52578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200" b="1" spc="-116" dirty="0">
                <a:solidFill>
                  <a:srgbClr val="7030A0"/>
                </a:solidFill>
                <a:latin typeface="Roboto" panose="00000700000000000000" pitchFamily="2" charset="0"/>
              </a:rPr>
              <a:t>Read carefully</a:t>
            </a:r>
          </a:p>
        </p:txBody>
      </p:sp>
      <p:pic>
        <p:nvPicPr>
          <p:cNvPr id="636" name="image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1108055" y="3103616"/>
            <a:ext cx="2867025" cy="5276850"/>
          </a:xfrm>
          <a:prstGeom prst="rect">
            <a:avLst/>
          </a:prstGeom>
        </p:spPr>
      </p:pic>
      <p:sp>
        <p:nvSpPr>
          <p:cNvPr id="638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09960" y="8500518"/>
            <a:ext cx="2900362" cy="1133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200" b="1" spc="-116" dirty="0">
                <a:solidFill>
                  <a:srgbClr val="002060"/>
                </a:solidFill>
                <a:latin typeface="Roboto" panose="00000700000000000000" pitchFamily="2" charset="0"/>
              </a:rPr>
              <a:t>Stay calm and confident</a:t>
            </a:r>
          </a:p>
        </p:txBody>
      </p:sp>
      <p:pic>
        <p:nvPicPr>
          <p:cNvPr id="640" name="imageNode4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4504194" y="3046702"/>
            <a:ext cx="2867025" cy="5276850"/>
          </a:xfrm>
          <a:prstGeom prst="rect">
            <a:avLst/>
          </a:prstGeom>
        </p:spPr>
      </p:pic>
      <p:sp>
        <p:nvSpPr>
          <p:cNvPr id="642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508480" y="8500517"/>
            <a:ext cx="2900362" cy="1133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200" b="1" spc="-116" dirty="0">
                <a:solidFill>
                  <a:srgbClr val="FF0000"/>
                </a:solidFill>
                <a:latin typeface="Roboto" panose="00000700000000000000" pitchFamily="2" charset="0"/>
              </a:rPr>
              <a:t>Use logic and clues</a:t>
            </a:r>
          </a:p>
        </p:txBody>
      </p:sp>
      <p:sp>
        <p:nvSpPr>
          <p:cNvPr id="644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72013" y="-39189"/>
            <a:ext cx="12682538" cy="287572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452E5A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5460"/>
              </a:lnSpc>
            </a:pPr>
            <a:r>
              <a:rPr lang="en-US" sz="7200" b="1" spc="-147" dirty="0">
                <a:solidFill>
                  <a:srgbClr val="452E5A">
                    <a:alpha val="100000"/>
                  </a:srgbClr>
                </a:solidFill>
                <a:latin typeface="Roboto" panose="00000700000000000000" pitchFamily="2" charset="0"/>
              </a:rPr>
              <a:t>Key Takeaways </a:t>
            </a:r>
          </a:p>
          <a:p>
            <a:pPr algn="ctr">
              <a:lnSpc>
                <a:spcPts val="5460"/>
              </a:lnSpc>
            </a:pPr>
            <a:endParaRPr lang="en-US" sz="7200" b="1" spc="-147" dirty="0">
              <a:solidFill>
                <a:srgbClr val="452E5A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5460"/>
              </a:lnSpc>
            </a:pPr>
            <a:r>
              <a:rPr lang="en-US" sz="7200" b="1" spc="-147" dirty="0">
                <a:solidFill>
                  <a:srgbClr val="452E5A">
                    <a:alpha val="100000"/>
                  </a:srgbClr>
                </a:solidFill>
                <a:latin typeface="Roboto" panose="00000700000000000000" pitchFamily="2" charset="0"/>
              </a:rPr>
              <a:t>Let’s Put it All into Action</a:t>
            </a:r>
          </a:p>
        </p:txBody>
      </p:sp>
      <p:sp>
        <p:nvSpPr>
          <p:cNvPr id="646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04875" y="2340702"/>
            <a:ext cx="1268253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i="1" spc="-18" dirty="0">
              <a:solidFill>
                <a:srgbClr val="FF000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i="1" spc="-18" dirty="0">
                <a:solidFill>
                  <a:srgbClr val="FF0000"/>
                </a:solidFill>
                <a:latin typeface="Roboto" panose="00000700000000000000" pitchFamily="2" charset="0"/>
              </a:rPr>
              <a:t>Consolidating core techniques for immediate application. 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5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182880"/>
            <a:ext cx="18288000" cy="10287000"/>
          </a:xfrm>
          <a:prstGeom prst="rect">
            <a:avLst/>
          </a:prstGeom>
        </p:spPr>
      </p:pic>
      <p:pic>
        <p:nvPicPr>
          <p:cNvPr id="65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8288000" cy="5695950"/>
          </a:xfrm>
          <a:prstGeom prst="rect">
            <a:avLst/>
          </a:prstGeom>
        </p:spPr>
      </p:pic>
      <p:pic>
        <p:nvPicPr>
          <p:cNvPr id="655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914400" y="914400"/>
            <a:ext cx="16459200" cy="5695950"/>
          </a:xfrm>
          <a:prstGeom prst="rect">
            <a:avLst/>
          </a:prstGeom>
        </p:spPr>
      </p:pic>
      <p:sp>
        <p:nvSpPr>
          <p:cNvPr id="657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6985458"/>
            <a:ext cx="16492538" cy="173438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6696"/>
              </a:lnSpc>
            </a:pPr>
            <a:r>
              <a:rPr lang="en-US" sz="7200" b="1" spc="-189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Wrapping it all UP – An Educator’s Role and Responsibility</a:t>
            </a:r>
          </a:p>
        </p:txBody>
      </p:sp>
      <p:sp>
        <p:nvSpPr>
          <p:cNvPr id="659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8902724"/>
            <a:ext cx="16492538" cy="123110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</a:pPr>
            <a:endParaRPr lang="en-US" sz="3200" b="1" i="1" spc="-21" dirty="0">
              <a:solidFill>
                <a:srgbClr val="00B05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3192"/>
              </a:lnSpc>
            </a:pPr>
            <a:r>
              <a:rPr lang="en-US" sz="3200" b="1" i="1" spc="-21" dirty="0">
                <a:solidFill>
                  <a:srgbClr val="00B050"/>
                </a:solidFill>
                <a:latin typeface="Roboto" panose="00000700000000000000" pitchFamily="2" charset="0"/>
              </a:rPr>
              <a:t>Building student confidence and hard work toward CST success. 
This test does not define who they are; but measures how hard they work!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105900" y="914400"/>
            <a:ext cx="9182100" cy="2819400"/>
          </a:xfrm>
          <a:prstGeom prst="rect">
            <a:avLst/>
          </a:prstGeom>
        </p:spPr>
      </p:pic>
      <p:pic>
        <p:nvPicPr>
          <p:cNvPr id="319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639300" y="1775460"/>
            <a:ext cx="1097280" cy="1097280"/>
          </a:xfrm>
          <a:prstGeom prst="rect">
            <a:avLst/>
          </a:prstGeom>
        </p:spPr>
      </p:pic>
      <p:sp>
        <p:nvSpPr>
          <p:cNvPr id="321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927080" y="1959429"/>
            <a:ext cx="7010914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endParaRPr lang="en-US" sz="3200" spc="-18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2808"/>
              </a:lnSpc>
            </a:pPr>
            <a:r>
              <a:rPr lang="en-US" sz="3200" b="1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Good Strategies Can </a:t>
            </a:r>
            <a:r>
              <a:rPr lang="en-US" sz="3200" b="1" spc="-18" dirty="0">
                <a:solidFill>
                  <a:srgbClr val="FFFFFF"/>
                </a:solidFill>
                <a:latin typeface="Roboto" panose="00000700000000000000" pitchFamily="2" charset="0"/>
              </a:rPr>
              <a:t>improve Scores</a:t>
            </a:r>
          </a:p>
        </p:txBody>
      </p:sp>
      <p:pic>
        <p:nvPicPr>
          <p:cNvPr id="32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9105900" y="3733800"/>
            <a:ext cx="9182100" cy="2819400"/>
          </a:xfrm>
          <a:prstGeom prst="rect">
            <a:avLst/>
          </a:prstGeom>
        </p:spPr>
      </p:pic>
      <p:pic>
        <p:nvPicPr>
          <p:cNvPr id="325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88FCFC40-9F52-408D-9111-4137DE51AB2A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9639300" y="4594860"/>
            <a:ext cx="1097280" cy="1097280"/>
          </a:xfrm>
          <a:prstGeom prst="rect">
            <a:avLst/>
          </a:prstGeom>
        </p:spPr>
      </p:pic>
      <p:sp>
        <p:nvSpPr>
          <p:cNvPr id="32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06833" y="4418942"/>
            <a:ext cx="7010913" cy="144911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endParaRPr lang="en-US" sz="3200" spc="-18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2808"/>
              </a:lnSpc>
            </a:pPr>
            <a:r>
              <a:rPr lang="en-US" sz="3200" b="1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MCQ’s Are Common In Quizzes,</a:t>
            </a:r>
          </a:p>
          <a:p>
            <a:pPr algn="l">
              <a:lnSpc>
                <a:spcPts val="2808"/>
              </a:lnSpc>
            </a:pPr>
            <a:r>
              <a:rPr lang="en-US" sz="3200" b="1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 </a:t>
            </a:r>
          </a:p>
          <a:p>
            <a:pPr algn="l">
              <a:lnSpc>
                <a:spcPts val="2808"/>
              </a:lnSpc>
            </a:pPr>
            <a:r>
              <a:rPr lang="en-US" sz="3200" b="1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Exams, And Standardized Tests</a:t>
            </a:r>
          </a:p>
        </p:txBody>
      </p:sp>
      <p:pic>
        <p:nvPicPr>
          <p:cNvPr id="32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9105900" y="6553200"/>
            <a:ext cx="9182100" cy="2819400"/>
          </a:xfrm>
          <a:prstGeom prst="rect">
            <a:avLst/>
          </a:prstGeom>
        </p:spPr>
      </p:pic>
      <p:pic>
        <p:nvPicPr>
          <p:cNvPr id="331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9639300" y="7414260"/>
            <a:ext cx="1097280" cy="1097280"/>
          </a:xfrm>
          <a:prstGeom prst="rect">
            <a:avLst/>
          </a:prstGeom>
        </p:spPr>
      </p:pic>
      <p:sp>
        <p:nvSpPr>
          <p:cNvPr id="333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06833" y="7414260"/>
            <a:ext cx="6567100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endParaRPr lang="en-US" sz="3200" spc="-18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2808"/>
              </a:lnSpc>
            </a:pPr>
            <a:r>
              <a:rPr lang="en-US" sz="3200" b="1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Skills Reduce Stress And Save Time</a:t>
            </a:r>
          </a:p>
        </p:txBody>
      </p:sp>
      <p:sp>
        <p:nvSpPr>
          <p:cNvPr id="335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93820" y="1425601"/>
            <a:ext cx="7272338" cy="428636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endParaRPr lang="en-US" sz="7200" b="1" spc="-147" dirty="0">
              <a:solidFill>
                <a:srgbClr val="161723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5460"/>
              </a:lnSpc>
            </a:pPr>
            <a:r>
              <a:rPr lang="en-US" sz="7200" b="1" spc="-147" dirty="0">
                <a:solidFill>
                  <a:schemeClr val="accent1">
                    <a:lumMod val="75000"/>
                  </a:schemeClr>
                </a:solidFill>
                <a:latin typeface="Roboto" panose="00000700000000000000" pitchFamily="2" charset="0"/>
              </a:rPr>
              <a:t>Why Multiple-</a:t>
            </a:r>
          </a:p>
          <a:p>
            <a:pPr algn="ctr">
              <a:lnSpc>
                <a:spcPts val="5460"/>
              </a:lnSpc>
            </a:pPr>
            <a:endParaRPr lang="en-US" sz="7200" b="1" spc="-147" dirty="0">
              <a:solidFill>
                <a:schemeClr val="accent1">
                  <a:lumMod val="75000"/>
                </a:scheme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5460"/>
              </a:lnSpc>
            </a:pPr>
            <a:r>
              <a:rPr lang="en-US" sz="7200" b="1" spc="-147" dirty="0">
                <a:solidFill>
                  <a:schemeClr val="accent1">
                    <a:lumMod val="75000"/>
                  </a:schemeClr>
                </a:solidFill>
                <a:latin typeface="Roboto" panose="00000700000000000000" pitchFamily="2" charset="0"/>
              </a:rPr>
              <a:t>Choice Skills </a:t>
            </a:r>
          </a:p>
          <a:p>
            <a:pPr algn="ctr">
              <a:lnSpc>
                <a:spcPts val="5460"/>
              </a:lnSpc>
            </a:pPr>
            <a:endParaRPr lang="en-US" sz="7200" b="1" spc="-147" dirty="0">
              <a:solidFill>
                <a:schemeClr val="accent1">
                  <a:lumMod val="75000"/>
                </a:scheme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5460"/>
              </a:lnSpc>
            </a:pPr>
            <a:r>
              <a:rPr lang="en-US" sz="7200" b="1" spc="-147" dirty="0">
                <a:solidFill>
                  <a:schemeClr val="accent1">
                    <a:lumMod val="75000"/>
                  </a:schemeClr>
                </a:solidFill>
                <a:latin typeface="Roboto" panose="00000700000000000000" pitchFamily="2" charset="0"/>
              </a:rPr>
              <a:t>Matter</a:t>
            </a:r>
          </a:p>
        </p:txBody>
      </p:sp>
      <p:sp>
        <p:nvSpPr>
          <p:cNvPr id="337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93820" y="5988818"/>
            <a:ext cx="7767376" cy="28725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endParaRPr lang="en-US" sz="4000" b="1" spc="-18" dirty="0">
              <a:solidFill>
                <a:srgbClr val="00B0F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rgbClr val="0070C0"/>
                </a:solidFill>
                <a:latin typeface="Roboto" panose="00000700000000000000" pitchFamily="2" charset="0"/>
              </a:rPr>
              <a:t>Understanding the impact of </a:t>
            </a:r>
          </a:p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rgbClr val="0070C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rgbClr val="0070C0"/>
                </a:solidFill>
                <a:latin typeface="Roboto" panose="00000700000000000000" pitchFamily="2" charset="0"/>
              </a:rPr>
              <a:t>strategy on student performance </a:t>
            </a:r>
          </a:p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rgbClr val="0070C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rgbClr val="0070C0"/>
                </a:solidFill>
                <a:latin typeface="Roboto" panose="00000700000000000000" pitchFamily="2" charset="0"/>
              </a:rPr>
              <a:t>and stress reduction</a:t>
            </a:r>
            <a:r>
              <a:rPr lang="en-US" sz="4000" b="1" spc="-18" dirty="0">
                <a:solidFill>
                  <a:srgbClr val="00B0F0"/>
                </a:solidFill>
                <a:latin typeface="Roboto" panose="00000700000000000000" pitchFamily="2" charset="0"/>
              </a:rPr>
              <a:t>. </a:t>
            </a:r>
          </a:p>
          <a:p>
            <a:pPr algn="l">
              <a:lnSpc>
                <a:spcPts val="2808"/>
              </a:lnSpc>
            </a:pPr>
            <a:endParaRPr lang="en-US" sz="3200" b="1" spc="-18" dirty="0">
              <a:solidFill>
                <a:srgbClr val="6E6E74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2808"/>
              </a:lnSpc>
            </a:pPr>
            <a:endParaRPr lang="en-US" sz="3200" b="1" spc="-18" dirty="0">
              <a:solidFill>
                <a:srgbClr val="6E6E74">
                  <a:alpha val="100000"/>
                </a:srgbClr>
              </a:solidFill>
              <a:latin typeface="Roboto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4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1849100" y="0"/>
            <a:ext cx="6438900" cy="10287000"/>
          </a:xfrm>
          <a:prstGeom prst="rect">
            <a:avLst/>
          </a:prstGeom>
        </p:spPr>
      </p:pic>
      <p:pic>
        <p:nvPicPr>
          <p:cNvPr id="34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914400"/>
            <a:ext cx="4895850" cy="4133850"/>
          </a:xfrm>
          <a:prstGeom prst="rect">
            <a:avLst/>
          </a:prstGeom>
        </p:spPr>
      </p:pic>
      <p:pic>
        <p:nvPicPr>
          <p:cNvPr id="346" name="image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914400" y="914400"/>
            <a:ext cx="4895850" cy="4133850"/>
          </a:xfrm>
          <a:prstGeom prst="rect">
            <a:avLst/>
          </a:prstGeom>
        </p:spPr>
      </p:pic>
      <p:pic>
        <p:nvPicPr>
          <p:cNvPr id="34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5000"/>
          </a:blip>
          <a:stretch/>
        </p:blipFill>
        <p:spPr>
          <a:xfrm>
            <a:off x="914400" y="914400"/>
            <a:ext cx="4895850" cy="4133850"/>
          </a:xfrm>
          <a:prstGeom prst="rect">
            <a:avLst/>
          </a:prstGeom>
        </p:spPr>
      </p:pic>
      <p:sp>
        <p:nvSpPr>
          <p:cNvPr id="350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95400" y="2597277"/>
            <a:ext cx="4167188" cy="116057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3200" b="1" spc="-74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Identify what the question is really asking</a:t>
            </a:r>
          </a:p>
        </p:txBody>
      </p:sp>
      <p:pic>
        <p:nvPicPr>
          <p:cNvPr id="35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6000750" y="914400"/>
            <a:ext cx="4895850" cy="4133850"/>
          </a:xfrm>
          <a:prstGeom prst="rect">
            <a:avLst/>
          </a:prstGeom>
        </p:spPr>
      </p:pic>
      <p:pic>
        <p:nvPicPr>
          <p:cNvPr id="354" name="image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6000750" y="914400"/>
            <a:ext cx="4895850" cy="4133850"/>
          </a:xfrm>
          <a:prstGeom prst="rect">
            <a:avLst/>
          </a:prstGeom>
        </p:spPr>
      </p:pic>
      <p:pic>
        <p:nvPicPr>
          <p:cNvPr id="35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5000"/>
          </a:blip>
          <a:stretch/>
        </p:blipFill>
        <p:spPr>
          <a:xfrm>
            <a:off x="6000750" y="914400"/>
            <a:ext cx="4895850" cy="4133850"/>
          </a:xfrm>
          <a:prstGeom prst="rect">
            <a:avLst/>
          </a:prstGeom>
        </p:spPr>
      </p:pic>
      <p:sp>
        <p:nvSpPr>
          <p:cNvPr id="358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381750" y="2597277"/>
            <a:ext cx="4167188" cy="116057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3200" b="1" spc="-74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Look for keywords (</a:t>
            </a:r>
            <a:r>
              <a:rPr lang="en-US" sz="3200" b="1" spc="-74" dirty="0">
                <a:solidFill>
                  <a:srgbClr val="FFFFFF"/>
                </a:solidFill>
                <a:latin typeface="Roboto" panose="00000700000000000000" pitchFamily="2" charset="0"/>
              </a:rPr>
              <a:t>best, most likely, except, not)</a:t>
            </a:r>
          </a:p>
        </p:txBody>
      </p:sp>
      <p:pic>
        <p:nvPicPr>
          <p:cNvPr id="3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914400" y="5238750"/>
            <a:ext cx="4895850" cy="4133850"/>
          </a:xfrm>
          <a:prstGeom prst="rect">
            <a:avLst/>
          </a:prstGeom>
        </p:spPr>
      </p:pic>
      <p:pic>
        <p:nvPicPr>
          <p:cNvPr id="362" name="image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914400" y="5238750"/>
            <a:ext cx="4895850" cy="4133850"/>
          </a:xfrm>
          <a:prstGeom prst="rect">
            <a:avLst/>
          </a:prstGeom>
        </p:spPr>
      </p:pic>
      <p:pic>
        <p:nvPicPr>
          <p:cNvPr id="36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5000"/>
          </a:blip>
          <a:stretch/>
        </p:blipFill>
        <p:spPr>
          <a:xfrm>
            <a:off x="914400" y="5238750"/>
            <a:ext cx="4895850" cy="4133850"/>
          </a:xfrm>
          <a:prstGeom prst="rect">
            <a:avLst/>
          </a:prstGeom>
        </p:spPr>
      </p:pic>
      <p:sp>
        <p:nvSpPr>
          <p:cNvPr id="366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851755" y="7113651"/>
            <a:ext cx="3052762" cy="116057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3200" b="1" spc="-74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Read the question carefully</a:t>
            </a:r>
          </a:p>
        </p:txBody>
      </p:sp>
      <p:pic>
        <p:nvPicPr>
          <p:cNvPr id="36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/>
          </a:blip>
          <a:stretch/>
        </p:blipFill>
        <p:spPr>
          <a:xfrm>
            <a:off x="6000750" y="5238750"/>
            <a:ext cx="4895850" cy="4133850"/>
          </a:xfrm>
          <a:prstGeom prst="rect">
            <a:avLst/>
          </a:prstGeom>
        </p:spPr>
      </p:pic>
      <p:pic>
        <p:nvPicPr>
          <p:cNvPr id="370" name="image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2">
            <a:alphaModFix/>
          </a:blip>
          <a:stretch/>
        </p:blipFill>
        <p:spPr>
          <a:xfrm>
            <a:off x="6000750" y="5238750"/>
            <a:ext cx="4895850" cy="4133850"/>
          </a:xfrm>
          <a:prstGeom prst="rect">
            <a:avLst/>
          </a:prstGeom>
        </p:spPr>
      </p:pic>
      <p:pic>
        <p:nvPicPr>
          <p:cNvPr id="37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5000"/>
          </a:blip>
          <a:stretch/>
        </p:blipFill>
        <p:spPr>
          <a:xfrm>
            <a:off x="6000750" y="5238750"/>
            <a:ext cx="4895850" cy="4133850"/>
          </a:xfrm>
          <a:prstGeom prst="rect">
            <a:avLst/>
          </a:prstGeom>
        </p:spPr>
      </p:pic>
      <p:sp>
        <p:nvSpPr>
          <p:cNvPr id="374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381750" y="6921627"/>
            <a:ext cx="4167188" cy="116057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r>
              <a:rPr lang="en-US" sz="3200" b="1" spc="-74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Note: read the question before looking at the answer choices</a:t>
            </a:r>
          </a:p>
        </p:txBody>
      </p:sp>
      <p:sp>
        <p:nvSpPr>
          <p:cNvPr id="376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801599" y="876300"/>
            <a:ext cx="4976949" cy="428636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5460"/>
              </a:lnSpc>
            </a:pPr>
            <a:endParaRPr lang="en-US" sz="7200" b="1" spc="-147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5460"/>
              </a:lnSpc>
            </a:pPr>
            <a:r>
              <a:rPr lang="en-US" sz="7200" b="1" spc="-147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Understand</a:t>
            </a:r>
          </a:p>
          <a:p>
            <a:pPr algn="r">
              <a:lnSpc>
                <a:spcPts val="5460"/>
              </a:lnSpc>
            </a:pPr>
            <a:endParaRPr lang="en-US" sz="7200" b="1" spc="-147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5460"/>
              </a:lnSpc>
            </a:pPr>
            <a:r>
              <a:rPr lang="en-US" sz="7200" b="1" spc="-147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 the </a:t>
            </a:r>
          </a:p>
          <a:p>
            <a:pPr algn="r">
              <a:lnSpc>
                <a:spcPts val="5460"/>
              </a:lnSpc>
            </a:pPr>
            <a:endParaRPr lang="en-US" sz="7200" b="1" spc="-147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5460"/>
              </a:lnSpc>
            </a:pPr>
            <a:r>
              <a:rPr lang="en-US" sz="7200" b="1" spc="-147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Question</a:t>
            </a:r>
          </a:p>
        </p:txBody>
      </p:sp>
      <p:sp>
        <p:nvSpPr>
          <p:cNvPr id="378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784931" y="5500803"/>
            <a:ext cx="4567238" cy="216726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endParaRPr lang="en-US" sz="3200" spc="-18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2808"/>
              </a:lnSpc>
            </a:pPr>
            <a:r>
              <a:rPr lang="en-US" sz="3200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Slowing down to ensure </a:t>
            </a:r>
          </a:p>
          <a:p>
            <a:pPr algn="r">
              <a:lnSpc>
                <a:spcPts val="2808"/>
              </a:lnSpc>
            </a:pPr>
            <a:endParaRPr lang="en-US" sz="3200" spc="-18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2808"/>
              </a:lnSpc>
            </a:pPr>
            <a:r>
              <a:rPr lang="en-US" sz="3200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total comprehension </a:t>
            </a:r>
          </a:p>
          <a:p>
            <a:pPr algn="r">
              <a:lnSpc>
                <a:spcPts val="2808"/>
              </a:lnSpc>
            </a:pPr>
            <a:endParaRPr lang="en-US" sz="3200" spc="-18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r">
              <a:lnSpc>
                <a:spcPts val="2808"/>
              </a:lnSpc>
            </a:pPr>
            <a:r>
              <a:rPr lang="en-US" sz="3200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before reviewing choices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8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3533120" y="6172200"/>
            <a:ext cx="4752975" cy="4114800"/>
          </a:xfrm>
          <a:prstGeom prst="rect">
            <a:avLst/>
          </a:prstGeom>
        </p:spPr>
      </p:pic>
      <p:pic>
        <p:nvPicPr>
          <p:cNvPr id="384" name="a972b277-bea2-46de-8c3a-8b39247f402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2763500" y="914400"/>
            <a:ext cx="4610100" cy="8458200"/>
          </a:xfrm>
          <a:prstGeom prst="rect">
            <a:avLst/>
          </a:prstGeom>
        </p:spPr>
      </p:pic>
      <p:pic>
        <p:nvPicPr>
          <p:cNvPr id="38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914400" y="4591050"/>
            <a:ext cx="5353050" cy="2314575"/>
          </a:xfrm>
          <a:prstGeom prst="rect">
            <a:avLst/>
          </a:prstGeom>
        </p:spPr>
      </p:pic>
      <p:pic>
        <p:nvPicPr>
          <p:cNvPr id="38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3190875" y="4895850"/>
            <a:ext cx="800100" cy="800100"/>
          </a:xfrm>
          <a:prstGeom prst="rect">
            <a:avLst/>
          </a:prstGeom>
        </p:spPr>
      </p:pic>
      <p:pic>
        <p:nvPicPr>
          <p:cNvPr id="390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3390900" y="5095875"/>
            <a:ext cx="400050" cy="400050"/>
          </a:xfrm>
          <a:prstGeom prst="rect">
            <a:avLst/>
          </a:prstGeom>
        </p:spPr>
      </p:pic>
      <p:sp>
        <p:nvSpPr>
          <p:cNvPr id="39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5886450"/>
            <a:ext cx="477678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chemeClr val="accent1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chemeClr val="accent1"/>
                </a:solidFill>
                <a:latin typeface="Roboto" panose="00000700000000000000" pitchFamily="2" charset="0"/>
              </a:rPr>
              <a:t>Compare all options</a:t>
            </a:r>
          </a:p>
        </p:txBody>
      </p:sp>
      <p:pic>
        <p:nvPicPr>
          <p:cNvPr id="39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6457950" y="4591050"/>
            <a:ext cx="5353050" cy="2314575"/>
          </a:xfrm>
          <a:prstGeom prst="rect">
            <a:avLst/>
          </a:prstGeom>
        </p:spPr>
      </p:pic>
      <p:pic>
        <p:nvPicPr>
          <p:cNvPr id="39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8734425" y="4895850"/>
            <a:ext cx="800100" cy="800100"/>
          </a:xfrm>
          <a:prstGeom prst="rect">
            <a:avLst/>
          </a:prstGeom>
        </p:spPr>
      </p:pic>
      <p:pic>
        <p:nvPicPr>
          <p:cNvPr id="398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8934450" y="5095875"/>
            <a:ext cx="400050" cy="400050"/>
          </a:xfrm>
          <a:prstGeom prst="rect">
            <a:avLst/>
          </a:prstGeom>
        </p:spPr>
      </p:pic>
      <p:sp>
        <p:nvSpPr>
          <p:cNvPr id="400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762750" y="5886450"/>
            <a:ext cx="4776788" cy="1090042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chemeClr val="accent1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chemeClr val="accent1"/>
                </a:solidFill>
                <a:latin typeface="Roboto" panose="00000700000000000000" pitchFamily="2" charset="0"/>
              </a:rPr>
              <a:t>Don’t choose the first answer that looks correct</a:t>
            </a:r>
          </a:p>
        </p:txBody>
      </p:sp>
      <p:pic>
        <p:nvPicPr>
          <p:cNvPr id="4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914400" y="7096125"/>
            <a:ext cx="5353050" cy="2314575"/>
          </a:xfrm>
          <a:prstGeom prst="rect">
            <a:avLst/>
          </a:prstGeom>
        </p:spPr>
      </p:pic>
      <p:pic>
        <p:nvPicPr>
          <p:cNvPr id="40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3190875" y="7400925"/>
            <a:ext cx="800100" cy="800100"/>
          </a:xfrm>
          <a:prstGeom prst="rect">
            <a:avLst/>
          </a:prstGeom>
        </p:spPr>
      </p:pic>
      <p:pic>
        <p:nvPicPr>
          <p:cNvPr id="406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315F13B5-7F08-49D4-A64C-D6E163C0667C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3390900" y="7600950"/>
            <a:ext cx="400050" cy="400050"/>
          </a:xfrm>
          <a:prstGeom prst="rect">
            <a:avLst/>
          </a:prstGeom>
        </p:spPr>
      </p:pic>
      <p:sp>
        <p:nvSpPr>
          <p:cNvPr id="408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8391525"/>
            <a:ext cx="4776788" cy="144911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chemeClr val="accent1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chemeClr val="accent1"/>
                </a:solidFill>
                <a:latin typeface="Roboto" panose="00000700000000000000" pitchFamily="2" charset="0"/>
              </a:rPr>
              <a:t>Watch out for answers that are only partially correct</a:t>
            </a:r>
          </a:p>
        </p:txBody>
      </p:sp>
      <p:pic>
        <p:nvPicPr>
          <p:cNvPr id="41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6457950" y="7096125"/>
            <a:ext cx="5353050" cy="2314575"/>
          </a:xfrm>
          <a:prstGeom prst="rect">
            <a:avLst/>
          </a:prstGeom>
        </p:spPr>
      </p:pic>
      <p:pic>
        <p:nvPicPr>
          <p:cNvPr id="4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8734425" y="7400925"/>
            <a:ext cx="800100" cy="800100"/>
          </a:xfrm>
          <a:prstGeom prst="rect">
            <a:avLst/>
          </a:prstGeom>
        </p:spPr>
      </p:pic>
      <p:pic>
        <p:nvPicPr>
          <p:cNvPr id="414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/>
          </a:blip>
          <a:stretch/>
        </p:blipFill>
        <p:spPr>
          <a:xfrm>
            <a:off x="8934450" y="7600950"/>
            <a:ext cx="400050" cy="400050"/>
          </a:xfrm>
          <a:prstGeom prst="rect">
            <a:avLst/>
          </a:prstGeom>
        </p:spPr>
      </p:pic>
      <p:sp>
        <p:nvSpPr>
          <p:cNvPr id="416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762750" y="8391525"/>
            <a:ext cx="4776788" cy="144911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chemeClr val="accent1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chemeClr val="accent1"/>
                </a:solidFill>
                <a:latin typeface="Roboto" panose="00000700000000000000" pitchFamily="2" charset="0"/>
              </a:rPr>
              <a:t>Watch out for answers that are too extreme (always, never)</a:t>
            </a:r>
          </a:p>
        </p:txBody>
      </p:sp>
      <p:sp>
        <p:nvSpPr>
          <p:cNvPr id="418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876300"/>
            <a:ext cx="10929938" cy="2875724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452E5A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452E5A">
                    <a:alpha val="100000"/>
                  </a:srgbClr>
                </a:solidFill>
                <a:latin typeface="Roboto" panose="00000700000000000000" pitchFamily="2" charset="0"/>
              </a:rPr>
              <a:t>Read All the </a:t>
            </a:r>
          </a:p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452E5A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452E5A">
                    <a:alpha val="100000"/>
                  </a:srgbClr>
                </a:solidFill>
                <a:latin typeface="Roboto" panose="00000700000000000000" pitchFamily="2" charset="0"/>
              </a:rPr>
              <a:t>Answer Choices</a:t>
            </a:r>
          </a:p>
        </p:txBody>
      </p:sp>
      <p:sp>
        <p:nvSpPr>
          <p:cNvPr id="420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2481" y="4019550"/>
            <a:ext cx="1092993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endParaRPr lang="en-US" sz="3200" b="1" spc="-18" dirty="0">
              <a:solidFill>
                <a:schemeClr val="accent1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chemeClr val="accent1"/>
                </a:solidFill>
                <a:latin typeface="Roboto" panose="00000700000000000000" pitchFamily="2" charset="0"/>
              </a:rPr>
              <a:t>Avoiding the trap of rushing to the first plausible answer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2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30400" y="0"/>
            <a:ext cx="3657600" cy="914400"/>
          </a:xfrm>
          <a:prstGeom prst="rect">
            <a:avLst/>
          </a:prstGeom>
        </p:spPr>
      </p:pic>
      <p:pic>
        <p:nvPicPr>
          <p:cNvPr id="42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3805238"/>
            <a:ext cx="3971925" cy="3971925"/>
          </a:xfrm>
          <a:prstGeom prst="rect">
            <a:avLst/>
          </a:prstGeom>
        </p:spPr>
      </p:pic>
      <p:sp>
        <p:nvSpPr>
          <p:cNvPr id="428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11592" y="5563552"/>
            <a:ext cx="3214688" cy="1447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200" b="1" spc="-94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Cross out answers you know are incorrect</a:t>
            </a:r>
          </a:p>
        </p:txBody>
      </p:sp>
      <p:sp>
        <p:nvSpPr>
          <p:cNvPr id="430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681383" y="4578668"/>
            <a:ext cx="471488" cy="800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6255" spc="-125" dirty="0">
                <a:solidFill>
                  <a:srgbClr val="FFFFFF">
                    <a:alpha val="100000"/>
                  </a:srgbClr>
                </a:solidFill>
                <a:latin typeface="Inter SemiBold" panose="00000700000000000000" pitchFamily="2" charset="0"/>
              </a:rPr>
              <a:t>1</a:t>
            </a:r>
          </a:p>
        </p:txBody>
      </p:sp>
      <p:pic>
        <p:nvPicPr>
          <p:cNvPr id="43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5076825" y="3805238"/>
            <a:ext cx="3971925" cy="3971925"/>
          </a:xfrm>
          <a:prstGeom prst="rect">
            <a:avLst/>
          </a:prstGeom>
        </p:spPr>
      </p:pic>
      <p:sp>
        <p:nvSpPr>
          <p:cNvPr id="434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474018" y="5803582"/>
            <a:ext cx="3214688" cy="146193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200" b="1" spc="-94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Narrow choices down to 2 if possible</a:t>
            </a:r>
          </a:p>
        </p:txBody>
      </p:sp>
      <p:sp>
        <p:nvSpPr>
          <p:cNvPr id="436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6843808" y="4818698"/>
            <a:ext cx="471488" cy="800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6255" spc="-125" dirty="0">
                <a:solidFill>
                  <a:srgbClr val="FFFFFF">
                    <a:alpha val="100000"/>
                  </a:srgbClr>
                </a:solidFill>
                <a:latin typeface="Inter SemiBold" panose="00000700000000000000" pitchFamily="2" charset="0"/>
              </a:rPr>
              <a:t>2</a:t>
            </a:r>
          </a:p>
        </p:txBody>
      </p:sp>
      <p:pic>
        <p:nvPicPr>
          <p:cNvPr id="43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239250" y="3805238"/>
            <a:ext cx="3971925" cy="3971925"/>
          </a:xfrm>
          <a:prstGeom prst="rect">
            <a:avLst/>
          </a:prstGeom>
        </p:spPr>
      </p:pic>
      <p:sp>
        <p:nvSpPr>
          <p:cNvPr id="440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36442" y="5803582"/>
            <a:ext cx="3214688" cy="146193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200" b="1" spc="-94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Use logic and clues from the question</a:t>
            </a:r>
          </a:p>
        </p:txBody>
      </p:sp>
      <p:sp>
        <p:nvSpPr>
          <p:cNvPr id="442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006233" y="4818698"/>
            <a:ext cx="471488" cy="800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6255" spc="-125" dirty="0">
                <a:solidFill>
                  <a:srgbClr val="FFFFFF">
                    <a:alpha val="100000"/>
                  </a:srgbClr>
                </a:solidFill>
                <a:latin typeface="Inter SemiBold" panose="00000700000000000000" pitchFamily="2" charset="0"/>
              </a:rPr>
              <a:t>3</a:t>
            </a:r>
          </a:p>
        </p:txBody>
      </p:sp>
      <p:pic>
        <p:nvPicPr>
          <p:cNvPr id="44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13401675" y="3805238"/>
            <a:ext cx="3971925" cy="3971925"/>
          </a:xfrm>
          <a:prstGeom prst="rect">
            <a:avLst/>
          </a:prstGeom>
        </p:spPr>
      </p:pic>
      <p:sp>
        <p:nvSpPr>
          <p:cNvPr id="446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98868" y="5803582"/>
            <a:ext cx="3214688" cy="146193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200" b="1" spc="-94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Note: </a:t>
            </a:r>
            <a:r>
              <a:rPr lang="en-US" sz="3200" b="1" spc="-94" dirty="0">
                <a:solidFill>
                  <a:srgbClr val="FFFFFF"/>
                </a:solidFill>
                <a:latin typeface="Roboto" panose="00000700000000000000" pitchFamily="2" charset="0"/>
              </a:rPr>
              <a:t>Fewer choices increase your odds</a:t>
            </a:r>
          </a:p>
        </p:txBody>
      </p:sp>
      <p:sp>
        <p:nvSpPr>
          <p:cNvPr id="448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5168658" y="4818698"/>
            <a:ext cx="471488" cy="800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6255" spc="-125" dirty="0">
                <a:solidFill>
                  <a:srgbClr val="FFFFFF">
                    <a:alpha val="100000"/>
                  </a:srgbClr>
                </a:solidFill>
                <a:latin typeface="Inter SemiBold" panose="00000700000000000000" pitchFamily="2" charset="0"/>
              </a:rPr>
              <a:t>4</a:t>
            </a:r>
          </a:p>
        </p:txBody>
      </p:sp>
      <p:sp>
        <p:nvSpPr>
          <p:cNvPr id="450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876300"/>
            <a:ext cx="12682538" cy="14650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452E5A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452E5A">
                    <a:alpha val="100000"/>
                  </a:srgbClr>
                </a:solidFill>
                <a:latin typeface="Roboto" panose="00000700000000000000" pitchFamily="2" charset="0"/>
              </a:rPr>
              <a:t>Eliminate Wrong Answers</a:t>
            </a:r>
          </a:p>
        </p:txBody>
      </p:sp>
      <p:sp>
        <p:nvSpPr>
          <p:cNvPr id="452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6330" y="2554606"/>
            <a:ext cx="1268253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endParaRPr lang="en-US" sz="3200" b="1" i="1" spc="-18" dirty="0">
              <a:solidFill>
                <a:schemeClr val="accent6">
                  <a:lumMod val="75000"/>
                </a:scheme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i="1" spc="-18" dirty="0">
                <a:solidFill>
                  <a:schemeClr val="accent6">
                    <a:lumMod val="75000"/>
                  </a:schemeClr>
                </a:solidFill>
                <a:latin typeface="Roboto" panose="00000700000000000000" pitchFamily="2" charset="0"/>
              </a:rPr>
              <a:t>Boosting your statistical odds by removing obvious errors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6362700" cy="10287000"/>
          </a:xfrm>
          <a:prstGeom prst="rect">
            <a:avLst/>
          </a:prstGeom>
        </p:spPr>
      </p:pic>
      <p:pic>
        <p:nvPicPr>
          <p:cNvPr id="46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315200" y="914400"/>
            <a:ext cx="3352800" cy="8458200"/>
          </a:xfrm>
          <a:prstGeom prst="rect">
            <a:avLst/>
          </a:prstGeom>
        </p:spPr>
      </p:pic>
      <p:pic>
        <p:nvPicPr>
          <p:cNvPr id="464" name="image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7315200" y="914400"/>
            <a:ext cx="3352800" cy="5524500"/>
          </a:xfrm>
          <a:prstGeom prst="rect">
            <a:avLst/>
          </a:prstGeom>
        </p:spPr>
      </p:pic>
      <p:sp>
        <p:nvSpPr>
          <p:cNvPr id="46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0" y="6819900"/>
            <a:ext cx="2776538" cy="2257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422"/>
              </a:lnSpc>
            </a:pPr>
            <a:r>
              <a:rPr lang="en-US" sz="3200" b="1" spc="-116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Context Clues From Charts, Passages, Or Diagrams</a:t>
            </a:r>
          </a:p>
        </p:txBody>
      </p:sp>
      <p:pic>
        <p:nvPicPr>
          <p:cNvPr id="46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10668095" y="914400"/>
            <a:ext cx="3352800" cy="8458200"/>
          </a:xfrm>
          <a:prstGeom prst="rect">
            <a:avLst/>
          </a:prstGeom>
        </p:spPr>
      </p:pic>
      <p:pic>
        <p:nvPicPr>
          <p:cNvPr id="470" name="image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0668095" y="914400"/>
            <a:ext cx="3352800" cy="5524500"/>
          </a:xfrm>
          <a:prstGeom prst="rect">
            <a:avLst/>
          </a:prstGeom>
        </p:spPr>
      </p:pic>
      <p:sp>
        <p:nvSpPr>
          <p:cNvPr id="472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972895" y="6819900"/>
            <a:ext cx="2776538" cy="16954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422"/>
              </a:lnSpc>
            </a:pPr>
            <a:r>
              <a:rPr lang="en-US" sz="3200" b="1" spc="-116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Grammar Clues (singular Vs Plural)</a:t>
            </a:r>
          </a:p>
        </p:txBody>
      </p:sp>
      <p:pic>
        <p:nvPicPr>
          <p:cNvPr id="47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14020895" y="914400"/>
            <a:ext cx="3352800" cy="8458200"/>
          </a:xfrm>
          <a:prstGeom prst="rect">
            <a:avLst/>
          </a:prstGeom>
        </p:spPr>
      </p:pic>
      <p:pic>
        <p:nvPicPr>
          <p:cNvPr id="476" name="image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tretch/>
        </p:blipFill>
        <p:spPr>
          <a:xfrm>
            <a:off x="14020895" y="914400"/>
            <a:ext cx="3352800" cy="5524500"/>
          </a:xfrm>
          <a:prstGeom prst="rect">
            <a:avLst/>
          </a:prstGeom>
        </p:spPr>
      </p:pic>
      <p:sp>
        <p:nvSpPr>
          <p:cNvPr id="478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325695" y="6819900"/>
            <a:ext cx="2776538" cy="16954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4422"/>
              </a:lnSpc>
            </a:pPr>
            <a:r>
              <a:rPr lang="en-US" sz="3200" b="1" spc="-116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Repeated Words From The Question</a:t>
            </a:r>
          </a:p>
        </p:txBody>
      </p:sp>
      <p:sp>
        <p:nvSpPr>
          <p:cNvPr id="480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52500" y="876300"/>
            <a:ext cx="4491038" cy="569700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Look </a:t>
            </a:r>
          </a:p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for Clues </a:t>
            </a:r>
          </a:p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in the</a:t>
            </a:r>
          </a:p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Question</a:t>
            </a:r>
          </a:p>
        </p:txBody>
      </p:sp>
      <p:sp>
        <p:nvSpPr>
          <p:cNvPr id="482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7712" y="7224712"/>
            <a:ext cx="4491038" cy="216726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endParaRPr lang="en-US" sz="3200" spc="-18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2808"/>
              </a:lnSpc>
            </a:pPr>
            <a:r>
              <a:rPr lang="en-US" sz="3200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Extracting subtle hints</a:t>
            </a:r>
          </a:p>
          <a:p>
            <a:pPr algn="l">
              <a:lnSpc>
                <a:spcPts val="2808"/>
              </a:lnSpc>
            </a:pPr>
            <a:endParaRPr lang="en-US" sz="3200" spc="-18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2808"/>
              </a:lnSpc>
            </a:pPr>
            <a:r>
              <a:rPr lang="en-US" sz="3200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from context and </a:t>
            </a:r>
          </a:p>
          <a:p>
            <a:pPr algn="l">
              <a:lnSpc>
                <a:spcPts val="2808"/>
              </a:lnSpc>
            </a:pPr>
            <a:endParaRPr lang="en-US" sz="3200" spc="-18" dirty="0">
              <a:solidFill>
                <a:srgbClr val="FFFFFF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2808"/>
              </a:lnSpc>
            </a:pPr>
            <a:r>
              <a:rPr lang="en-US" sz="3200" spc="-18" dirty="0">
                <a:solidFill>
                  <a:srgbClr val="FFFFFF">
                    <a:alpha val="100000"/>
                  </a:srgbClr>
                </a:solidFill>
                <a:latin typeface="Roboto" panose="00000700000000000000" pitchFamily="2" charset="0"/>
              </a:rPr>
              <a:t>structure. 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8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30400" y="0"/>
            <a:ext cx="3657600" cy="914400"/>
          </a:xfrm>
          <a:prstGeom prst="rect">
            <a:avLst/>
          </a:prstGeom>
        </p:spPr>
      </p:pic>
      <p:pic>
        <p:nvPicPr>
          <p:cNvPr id="488" name="circularbas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914400" y="2590800"/>
            <a:ext cx="16459200" cy="6781800"/>
          </a:xfrm>
          <a:prstGeom prst="rect">
            <a:avLst/>
          </a:prstGeom>
        </p:spPr>
      </p:pic>
      <p:pic>
        <p:nvPicPr>
          <p:cNvPr id="489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EE6D95E5-B512-41C3-A250-0E3937146071}"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7437090" y="2590800"/>
            <a:ext cx="3413655" cy="6781795"/>
          </a:xfrm>
          <a:prstGeom prst="rect">
            <a:avLst/>
          </a:prstGeom>
        </p:spPr>
      </p:pic>
      <p:sp>
        <p:nvSpPr>
          <p:cNvPr id="491" name="imageNode0">
            <a:extLst>
              <a:ext uri="{FF2B5EF4-FFF2-40B4-BE49-F238E27FC236}">
                <a16:creationId xmlns:a16="http://schemas.microsoft.com/office/drawing/2014/main" id="{1433923A-BB6F-D532-1A58-F75E496E0296}"/>
              </a:ext>
            </a:extLst>
          </p:cNvPr>
          <p:cNvSpPr/>
          <p:nvPr/>
        </p:nvSpPr>
        <p:spPr>
          <a:xfrm>
            <a:off x="7647980" y="2761357"/>
            <a:ext cx="3015395" cy="6463188"/>
          </a:xfrm>
          <a:custGeom>
            <a:avLst/>
            <a:gdLst>
              <a:gd name="connsiteX0" fmla="*/ 2057028 w 2523380"/>
              <a:gd name="connsiteY0" fmla="*/ 5410270 h 5410340"/>
              <a:gd name="connsiteX1" fmla="*/ 313953 w 2523380"/>
              <a:gd name="connsiteY1" fmla="*/ 5410270 h 5410340"/>
              <a:gd name="connsiteX2" fmla="*/ 191080 w 2523380"/>
              <a:gd name="connsiteY2" fmla="*/ 5391220 h 5410340"/>
              <a:gd name="connsiteX3" fmla="*/ 9153 w 2523380"/>
              <a:gd name="connsiteY3" fmla="*/ 5175003 h 5410340"/>
              <a:gd name="connsiteX4" fmla="*/ 580 w 2523380"/>
              <a:gd name="connsiteY4" fmla="*/ 5053083 h 5410340"/>
              <a:gd name="connsiteX5" fmla="*/ 580 w 2523380"/>
              <a:gd name="connsiteY5" fmla="*/ 320110 h 5410340"/>
              <a:gd name="connsiteX6" fmla="*/ 9153 w 2523380"/>
              <a:gd name="connsiteY6" fmla="*/ 236290 h 5410340"/>
              <a:gd name="connsiteX7" fmla="*/ 191080 w 2523380"/>
              <a:gd name="connsiteY7" fmla="*/ 20073 h 5410340"/>
              <a:gd name="connsiteX8" fmla="*/ 313953 w 2523380"/>
              <a:gd name="connsiteY8" fmla="*/ 1023 h 5410340"/>
              <a:gd name="connsiteX9" fmla="*/ 553983 w 2523380"/>
              <a:gd name="connsiteY9" fmla="*/ 1023 h 5410340"/>
              <a:gd name="connsiteX10" fmla="*/ 615888 w 2523380"/>
              <a:gd name="connsiteY10" fmla="*/ 61023 h 5410340"/>
              <a:gd name="connsiteX11" fmla="*/ 615895 w 2523380"/>
              <a:gd name="connsiteY11" fmla="*/ 61983 h 5410340"/>
              <a:gd name="connsiteX12" fmla="*/ 617800 w 2523380"/>
              <a:gd name="connsiteY12" fmla="*/ 73413 h 5410340"/>
              <a:gd name="connsiteX13" fmla="*/ 620658 w 2523380"/>
              <a:gd name="connsiteY13" fmla="*/ 105798 h 5410340"/>
              <a:gd name="connsiteX14" fmla="*/ 714003 w 2523380"/>
              <a:gd name="connsiteY14" fmla="*/ 202000 h 5410340"/>
              <a:gd name="connsiteX15" fmla="*/ 746388 w 2523380"/>
              <a:gd name="connsiteY15" fmla="*/ 205810 h 5410340"/>
              <a:gd name="connsiteX16" fmla="*/ 1777945 w 2523380"/>
              <a:gd name="connsiteY16" fmla="*/ 205810 h 5410340"/>
              <a:gd name="connsiteX17" fmla="*/ 1809378 w 2523380"/>
              <a:gd name="connsiteY17" fmla="*/ 202000 h 5410340"/>
              <a:gd name="connsiteX18" fmla="*/ 1902723 w 2523380"/>
              <a:gd name="connsiteY18" fmla="*/ 104845 h 5410340"/>
              <a:gd name="connsiteX19" fmla="*/ 1906533 w 2523380"/>
              <a:gd name="connsiteY19" fmla="*/ 72460 h 5410340"/>
              <a:gd name="connsiteX20" fmla="*/ 1907485 w 2523380"/>
              <a:gd name="connsiteY20" fmla="*/ 61030 h 5410340"/>
              <a:gd name="connsiteX21" fmla="*/ 1968438 w 2523380"/>
              <a:gd name="connsiteY21" fmla="*/ 63 h 5410340"/>
              <a:gd name="connsiteX22" fmla="*/ 1969398 w 2523380"/>
              <a:gd name="connsiteY22" fmla="*/ 70 h 5410340"/>
              <a:gd name="connsiteX23" fmla="*/ 2209428 w 2523380"/>
              <a:gd name="connsiteY23" fmla="*/ 70 h 5410340"/>
              <a:gd name="connsiteX24" fmla="*/ 2332300 w 2523380"/>
              <a:gd name="connsiteY24" fmla="*/ 19120 h 5410340"/>
              <a:gd name="connsiteX25" fmla="*/ 2514228 w 2523380"/>
              <a:gd name="connsiteY25" fmla="*/ 235338 h 5410340"/>
              <a:gd name="connsiteX26" fmla="*/ 2522800 w 2523380"/>
              <a:gd name="connsiteY26" fmla="*/ 319158 h 5410340"/>
              <a:gd name="connsiteX27" fmla="*/ 2522800 w 2523380"/>
              <a:gd name="connsiteY27" fmla="*/ 5052131 h 5410340"/>
              <a:gd name="connsiteX28" fmla="*/ 2514228 w 2523380"/>
              <a:gd name="connsiteY28" fmla="*/ 5174050 h 5410340"/>
              <a:gd name="connsiteX29" fmla="*/ 2332300 w 2523380"/>
              <a:gd name="connsiteY29" fmla="*/ 5390268 h 5410340"/>
              <a:gd name="connsiteX30" fmla="*/ 2209428 w 2523380"/>
              <a:gd name="connsiteY30" fmla="*/ 5409318 h 5410340"/>
              <a:gd name="connsiteX31" fmla="*/ 2057028 w 2523380"/>
              <a:gd name="connsiteY31" fmla="*/ 5409318 h 541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23380" h="5410340">
                <a:moveTo>
                  <a:pt x="2057028" y="5410270"/>
                </a:moveTo>
                <a:lnTo>
                  <a:pt x="313953" y="5410270"/>
                </a:lnTo>
                <a:cubicBezTo>
                  <a:pt x="272200" y="5411094"/>
                  <a:pt x="230623" y="5404648"/>
                  <a:pt x="191080" y="5391220"/>
                </a:cubicBezTo>
                <a:cubicBezTo>
                  <a:pt x="92020" y="5353120"/>
                  <a:pt x="30108" y="5280731"/>
                  <a:pt x="9153" y="5175003"/>
                </a:cubicBezTo>
                <a:cubicBezTo>
                  <a:pt x="1531" y="5134839"/>
                  <a:pt x="-1347" y="5093918"/>
                  <a:pt x="580" y="5053083"/>
                </a:cubicBezTo>
                <a:lnTo>
                  <a:pt x="580" y="320110"/>
                </a:lnTo>
                <a:cubicBezTo>
                  <a:pt x="555" y="291950"/>
                  <a:pt x="3428" y="263862"/>
                  <a:pt x="9153" y="236290"/>
                </a:cubicBezTo>
                <a:cubicBezTo>
                  <a:pt x="30108" y="130563"/>
                  <a:pt x="92020" y="58173"/>
                  <a:pt x="191080" y="20073"/>
                </a:cubicBezTo>
                <a:cubicBezTo>
                  <a:pt x="230623" y="6645"/>
                  <a:pt x="272200" y="199"/>
                  <a:pt x="313953" y="1023"/>
                </a:cubicBezTo>
                <a:lnTo>
                  <a:pt x="553983" y="1023"/>
                </a:lnTo>
                <a:cubicBezTo>
                  <a:pt x="587646" y="497"/>
                  <a:pt x="615362" y="27359"/>
                  <a:pt x="615888" y="61023"/>
                </a:cubicBezTo>
                <a:cubicBezTo>
                  <a:pt x="615893" y="61343"/>
                  <a:pt x="615895" y="61663"/>
                  <a:pt x="615895" y="61983"/>
                </a:cubicBezTo>
                <a:cubicBezTo>
                  <a:pt x="616848" y="65793"/>
                  <a:pt x="616848" y="69603"/>
                  <a:pt x="617800" y="73413"/>
                </a:cubicBezTo>
                <a:cubicBezTo>
                  <a:pt x="617763" y="84272"/>
                  <a:pt x="618720" y="95112"/>
                  <a:pt x="620658" y="105798"/>
                </a:cubicBezTo>
                <a:cubicBezTo>
                  <a:pt x="628008" y="154523"/>
                  <a:pt x="665521" y="193185"/>
                  <a:pt x="714003" y="202000"/>
                </a:cubicBezTo>
                <a:cubicBezTo>
                  <a:pt x="724658" y="204263"/>
                  <a:pt x="735499" y="205538"/>
                  <a:pt x="746388" y="205810"/>
                </a:cubicBezTo>
                <a:lnTo>
                  <a:pt x="1777945" y="205810"/>
                </a:lnTo>
                <a:cubicBezTo>
                  <a:pt x="1788515" y="205481"/>
                  <a:pt x="1799035" y="204206"/>
                  <a:pt x="1809378" y="202000"/>
                </a:cubicBezTo>
                <a:cubicBezTo>
                  <a:pt x="1858153" y="193068"/>
                  <a:pt x="1895747" y="153938"/>
                  <a:pt x="1902723" y="104845"/>
                </a:cubicBezTo>
                <a:cubicBezTo>
                  <a:pt x="1904628" y="94368"/>
                  <a:pt x="1905580" y="83890"/>
                  <a:pt x="1906533" y="72460"/>
                </a:cubicBezTo>
                <a:cubicBezTo>
                  <a:pt x="1906379" y="68625"/>
                  <a:pt x="1906699" y="64786"/>
                  <a:pt x="1907485" y="61030"/>
                </a:cubicBezTo>
                <a:cubicBezTo>
                  <a:pt x="1907481" y="27363"/>
                  <a:pt x="1934770" y="67"/>
                  <a:pt x="1968438" y="63"/>
                </a:cubicBezTo>
                <a:cubicBezTo>
                  <a:pt x="1968758" y="63"/>
                  <a:pt x="1969078" y="65"/>
                  <a:pt x="1969398" y="70"/>
                </a:cubicBezTo>
                <a:lnTo>
                  <a:pt x="2209428" y="70"/>
                </a:lnTo>
                <a:cubicBezTo>
                  <a:pt x="2251180" y="-754"/>
                  <a:pt x="2292757" y="5692"/>
                  <a:pt x="2332300" y="19120"/>
                </a:cubicBezTo>
                <a:cubicBezTo>
                  <a:pt x="2431360" y="57220"/>
                  <a:pt x="2493273" y="129610"/>
                  <a:pt x="2514228" y="235338"/>
                </a:cubicBezTo>
                <a:cubicBezTo>
                  <a:pt x="2519952" y="262910"/>
                  <a:pt x="2522825" y="290998"/>
                  <a:pt x="2522800" y="319158"/>
                </a:cubicBezTo>
                <a:lnTo>
                  <a:pt x="2522800" y="5052131"/>
                </a:lnTo>
                <a:cubicBezTo>
                  <a:pt x="2524727" y="5092966"/>
                  <a:pt x="2521850" y="5133887"/>
                  <a:pt x="2514228" y="5174050"/>
                </a:cubicBezTo>
                <a:cubicBezTo>
                  <a:pt x="2493273" y="5279778"/>
                  <a:pt x="2431360" y="5352168"/>
                  <a:pt x="2332300" y="5390268"/>
                </a:cubicBezTo>
                <a:cubicBezTo>
                  <a:pt x="2292757" y="5403696"/>
                  <a:pt x="2251180" y="5410142"/>
                  <a:pt x="2209428" y="5409318"/>
                </a:cubicBezTo>
                <a:lnTo>
                  <a:pt x="2057028" y="5409318"/>
                </a:lnTo>
                <a:close/>
              </a:path>
            </a:pathLst>
          </a:custGeom>
          <a:blipFill rotWithShape="1">
            <a:blip r:embed="rId6">
              <a:alphaModFix/>
            </a:blip>
            <a:srcRect/>
            <a:stretch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pic>
        <p:nvPicPr>
          <p:cNvPr id="49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2011025" y="4446270"/>
            <a:ext cx="190500" cy="190500"/>
          </a:xfrm>
          <a:prstGeom prst="rect">
            <a:avLst/>
          </a:prstGeom>
        </p:spPr>
      </p:pic>
      <p:sp>
        <p:nvSpPr>
          <p:cNvPr id="49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392025" y="4338828"/>
            <a:ext cx="2795588" cy="8207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3200" b="1" spc="-21" dirty="0">
                <a:solidFill>
                  <a:schemeClr val="accent1">
                    <a:lumMod val="75000"/>
                  </a:schemeClr>
                </a:solidFill>
                <a:latin typeface="Roboto" panose="00000700000000000000" pitchFamily="2" charset="0"/>
              </a:rPr>
              <a:t>All of the above options</a:t>
            </a:r>
          </a:p>
        </p:txBody>
      </p:sp>
      <p:pic>
        <p:nvPicPr>
          <p:cNvPr id="49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12011025" y="7313295"/>
            <a:ext cx="190500" cy="190500"/>
          </a:xfrm>
          <a:prstGeom prst="rect">
            <a:avLst/>
          </a:prstGeom>
        </p:spPr>
      </p:pic>
      <p:sp>
        <p:nvSpPr>
          <p:cNvPr id="499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392025" y="7003161"/>
            <a:ext cx="5014912" cy="1231106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3200" b="1" spc="-21" dirty="0">
                <a:solidFill>
                  <a:srgbClr val="FFC000"/>
                </a:solidFill>
                <a:latin typeface="Roboto" panose="00000700000000000000" pitchFamily="2" charset="0"/>
              </a:rPr>
              <a:t>Answers that sound correct but don’t fully answer the question</a:t>
            </a:r>
          </a:p>
        </p:txBody>
      </p:sp>
      <p:pic>
        <p:nvPicPr>
          <p:cNvPr id="50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6076950" y="7313295"/>
            <a:ext cx="190500" cy="190500"/>
          </a:xfrm>
          <a:prstGeom prst="rect">
            <a:avLst/>
          </a:prstGeom>
        </p:spPr>
      </p:pic>
      <p:sp>
        <p:nvSpPr>
          <p:cNvPr id="503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816447" y="7205853"/>
            <a:ext cx="3100388" cy="8207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192"/>
              </a:lnSpc>
            </a:pPr>
            <a:r>
              <a:rPr lang="en-US" sz="3200" b="1" spc="-21" dirty="0">
                <a:solidFill>
                  <a:srgbClr val="00B0F0"/>
                </a:solidFill>
                <a:latin typeface="Roboto" panose="00000700000000000000" pitchFamily="2" charset="0"/>
              </a:rPr>
              <a:t>None of the above options</a:t>
            </a:r>
          </a:p>
        </p:txBody>
      </p:sp>
      <p:pic>
        <p:nvPicPr>
          <p:cNvPr id="5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6076950" y="4446270"/>
            <a:ext cx="190500" cy="190500"/>
          </a:xfrm>
          <a:prstGeom prst="rect">
            <a:avLst/>
          </a:prstGeom>
        </p:spPr>
      </p:pic>
      <p:sp>
        <p:nvSpPr>
          <p:cNvPr id="507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379631" y="4338828"/>
            <a:ext cx="3538538" cy="8207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192"/>
              </a:lnSpc>
            </a:pPr>
            <a:r>
              <a:rPr lang="en-US" sz="3200" b="1" spc="-21" dirty="0">
                <a:solidFill>
                  <a:schemeClr val="accent5">
                    <a:lumMod val="75000"/>
                  </a:schemeClr>
                </a:solidFill>
                <a:latin typeface="Roboto" panose="00000700000000000000" pitchFamily="2" charset="0"/>
              </a:rPr>
              <a:t>Overthinking simple questions</a:t>
            </a:r>
          </a:p>
        </p:txBody>
      </p:sp>
      <p:sp>
        <p:nvSpPr>
          <p:cNvPr id="509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22960" y="419035"/>
            <a:ext cx="12682538" cy="14650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452E5A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FF0000"/>
                </a:solidFill>
                <a:latin typeface="Roboto" panose="00000700000000000000" pitchFamily="2" charset="0"/>
              </a:rPr>
              <a:t>Watch for Common Traps</a:t>
            </a:r>
          </a:p>
        </p:txBody>
      </p:sp>
      <p:sp>
        <p:nvSpPr>
          <p:cNvPr id="511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2205990"/>
            <a:ext cx="12682538" cy="37189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3200" b="1" i="1" spc="-18" dirty="0">
                <a:solidFill>
                  <a:srgbClr val="00B050"/>
                </a:solidFill>
                <a:latin typeface="Roboto" panose="00000700000000000000" pitchFamily="2" charset="0"/>
              </a:rPr>
              <a:t>Navigating answers designed to divert the examinee. </a:t>
            </a:r>
          </a:p>
        </p:txBody>
      </p:sp>
      <p:pic>
        <p:nvPicPr>
          <p:cNvPr id="2" name="character">
            <a:extLst>
              <a:ext uri="{FF2B5EF4-FFF2-40B4-BE49-F238E27FC236}">
                <a16:creationId xmlns:a16="http://schemas.microsoft.com/office/drawing/2014/main" id="{D121FF8B-7434-7710-DBB3-5847C63D41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2052733"/>
            <a:ext cx="3108513" cy="3335762"/>
          </a:xfrm>
          <a:prstGeom prst="rect">
            <a:avLst/>
          </a:prstGeom>
        </p:spPr>
      </p:pic>
      <p:pic>
        <p:nvPicPr>
          <p:cNvPr id="3" name="character">
            <a:extLst>
              <a:ext uri="{FF2B5EF4-FFF2-40B4-BE49-F238E27FC236}">
                <a16:creationId xmlns:a16="http://schemas.microsoft.com/office/drawing/2014/main" id="{F05B6E41-79E3-53ED-F1B4-2585EFD6C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" y="7112175"/>
            <a:ext cx="3108513" cy="33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8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1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30400" y="0"/>
            <a:ext cx="3657600" cy="914400"/>
          </a:xfrm>
          <a:prstGeom prst="rect">
            <a:avLst/>
          </a:prstGeom>
        </p:spPr>
      </p:pic>
      <p:pic>
        <p:nvPicPr>
          <p:cNvPr id="5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4991100" y="4429125"/>
            <a:ext cx="8305800" cy="5857875"/>
          </a:xfrm>
          <a:prstGeom prst="rect">
            <a:avLst/>
          </a:prstGeom>
        </p:spPr>
      </p:pic>
      <p:pic>
        <p:nvPicPr>
          <p:cNvPr id="51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1885950" y="3412034"/>
            <a:ext cx="14516100" cy="6874966"/>
          </a:xfrm>
          <a:prstGeom prst="rect">
            <a:avLst/>
          </a:prstGeom>
        </p:spPr>
      </p:pic>
      <p:pic>
        <p:nvPicPr>
          <p:cNvPr id="521" name="e84976c8-211d-4e04-84d6-cb403bececb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0" y="1981200"/>
            <a:ext cx="18288000" cy="8305800"/>
          </a:xfrm>
          <a:prstGeom prst="rect">
            <a:avLst/>
          </a:prstGeom>
        </p:spPr>
      </p:pic>
      <p:sp>
        <p:nvSpPr>
          <p:cNvPr id="523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571500"/>
            <a:ext cx="16492538" cy="14650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endParaRPr lang="en-US" sz="7200" b="1" spc="-147" dirty="0">
              <a:solidFill>
                <a:srgbClr val="452E5A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5460"/>
              </a:lnSpc>
            </a:pPr>
            <a:r>
              <a:rPr lang="en-US" sz="7200" b="1" spc="-147" dirty="0">
                <a:solidFill>
                  <a:srgbClr val="7030A0"/>
                </a:solidFill>
                <a:latin typeface="Roboto" panose="00000700000000000000" pitchFamily="2" charset="0"/>
              </a:rPr>
              <a:t>Smart</a:t>
            </a:r>
            <a:r>
              <a:rPr lang="en-US" sz="7200" b="1" spc="-147" dirty="0">
                <a:solidFill>
                  <a:srgbClr val="452E5A">
                    <a:alpha val="100000"/>
                  </a:srgbClr>
                </a:solidFill>
                <a:latin typeface="Roboto" panose="00000700000000000000" pitchFamily="2" charset="0"/>
              </a:rPr>
              <a:t> </a:t>
            </a:r>
            <a:r>
              <a:rPr lang="en-US" sz="7200" b="1" spc="-147" dirty="0">
                <a:solidFill>
                  <a:srgbClr val="92D050"/>
                </a:solidFill>
                <a:latin typeface="Roboto" panose="00000700000000000000" pitchFamily="2" charset="0"/>
              </a:rPr>
              <a:t>Guessing</a:t>
            </a:r>
            <a:r>
              <a:rPr lang="en-US" sz="7200" b="1" spc="-147" dirty="0">
                <a:solidFill>
                  <a:srgbClr val="452E5A">
                    <a:alpha val="100000"/>
                  </a:srgbClr>
                </a:solidFill>
                <a:latin typeface="Roboto" panose="00000700000000000000" pitchFamily="2" charset="0"/>
              </a:rPr>
              <a:t> </a:t>
            </a:r>
            <a:r>
              <a:rPr lang="en-US" sz="7200" b="1" spc="-147" dirty="0">
                <a:solidFill>
                  <a:schemeClr val="accent2"/>
                </a:solidFill>
                <a:latin typeface="Roboto" panose="00000700000000000000" pitchFamily="2" charset="0"/>
              </a:rPr>
              <a:t>Strategies</a:t>
            </a:r>
          </a:p>
        </p:txBody>
      </p:sp>
      <p:sp>
        <p:nvSpPr>
          <p:cNvPr id="52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559052" y="5152549"/>
            <a:ext cx="4271962" cy="8207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192"/>
              </a:lnSpc>
            </a:pPr>
            <a:r>
              <a:rPr lang="en-US" sz="3200" b="1" spc="-21" dirty="0">
                <a:solidFill>
                  <a:schemeClr val="accent2"/>
                </a:solidFill>
                <a:latin typeface="Roboto" panose="00000700000000000000" pitchFamily="2" charset="0"/>
              </a:rPr>
              <a:t>Choose the most reasonable answer</a:t>
            </a:r>
          </a:p>
        </p:txBody>
      </p:sp>
      <p:sp>
        <p:nvSpPr>
          <p:cNvPr id="526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487275" y="5152549"/>
            <a:ext cx="4367212" cy="8207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3200" b="1" spc="-21" dirty="0">
                <a:solidFill>
                  <a:srgbClr val="92D050"/>
                </a:solidFill>
                <a:latin typeface="Roboto" panose="00000700000000000000" pitchFamily="2" charset="0"/>
              </a:rPr>
              <a:t>Eliminate obvious wrong choices first</a:t>
            </a:r>
          </a:p>
        </p:txBody>
      </p:sp>
      <p:sp>
        <p:nvSpPr>
          <p:cNvPr id="527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085278" y="7976521"/>
            <a:ext cx="3328988" cy="82073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192"/>
              </a:lnSpc>
            </a:pPr>
            <a:r>
              <a:rPr lang="en-US" sz="3200" b="1" spc="-21" dirty="0">
                <a:solidFill>
                  <a:srgbClr val="00B0F0"/>
                </a:solidFill>
                <a:latin typeface="Roboto" panose="00000700000000000000" pitchFamily="2" charset="0"/>
              </a:rPr>
              <a:t>Never leave an answer blank</a:t>
            </a:r>
          </a:p>
        </p:txBody>
      </p:sp>
      <p:sp>
        <p:nvSpPr>
          <p:cNvPr id="528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905833" y="7571232"/>
            <a:ext cx="3614738" cy="16414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3200" b="1" spc="-21" dirty="0">
                <a:solidFill>
                  <a:srgbClr val="7030A0"/>
                </a:solidFill>
                <a:latin typeface="Roboto" panose="00000700000000000000" pitchFamily="2" charset="0"/>
              </a:rPr>
              <a:t>Note:</a:t>
            </a:r>
            <a:r>
              <a:rPr lang="en-US" sz="3200" b="1" spc="-21" dirty="0">
                <a:solidFill>
                  <a:schemeClr val="accent5">
                    <a:lumMod val="75000"/>
                  </a:schemeClr>
                </a:solidFill>
                <a:latin typeface="Roboto" panose="00000700000000000000" pitchFamily="2" charset="0"/>
              </a:rPr>
              <a:t> </a:t>
            </a:r>
            <a:r>
              <a:rPr lang="en-US" sz="3200" b="1" spc="-21" dirty="0">
                <a:solidFill>
                  <a:srgbClr val="C71DBF"/>
                </a:solidFill>
                <a:latin typeface="Roboto" panose="00000700000000000000" pitchFamily="2" charset="0"/>
              </a:rPr>
              <a:t>Guessing after eliminating choices improves chances</a:t>
            </a:r>
          </a:p>
        </p:txBody>
      </p:sp>
      <p:sp>
        <p:nvSpPr>
          <p:cNvPr id="529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97731" y="2160593"/>
            <a:ext cx="1649253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chemeClr val="accent5">
                  <a:lumMod val="75000"/>
                </a:scheme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chemeClr val="accent5">
                    <a:lumMod val="75000"/>
                  </a:schemeClr>
                </a:solidFill>
                <a:latin typeface="Roboto" panose="00000700000000000000" pitchFamily="2" charset="0"/>
              </a:rPr>
              <a:t>Applying logic when you aren't 100% sure of the answer. 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3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14630400" y="0"/>
            <a:ext cx="3657600" cy="914400"/>
          </a:xfrm>
          <a:prstGeom prst="rect">
            <a:avLst/>
          </a:prstGeom>
        </p:spPr>
      </p:pic>
      <p:pic>
        <p:nvPicPr>
          <p:cNvPr id="535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740032" y="2590800"/>
            <a:ext cx="16633568" cy="6853646"/>
          </a:xfrm>
          <a:prstGeom prst="rect">
            <a:avLst/>
          </a:prstGeom>
        </p:spPr>
      </p:pic>
      <p:sp>
        <p:nvSpPr>
          <p:cNvPr id="53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90883" y="5981700"/>
            <a:ext cx="3167062" cy="11733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endParaRPr lang="en-US" sz="3600" b="1" spc="-74" dirty="0">
              <a:solidFill>
                <a:srgbClr val="161723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3024"/>
              </a:lnSpc>
            </a:pPr>
            <a:r>
              <a:rPr lang="en-US" sz="3600" b="1" spc="-74" dirty="0">
                <a:solidFill>
                  <a:schemeClr val="accent2">
                    <a:lumMod val="75000"/>
                  </a:schemeClr>
                </a:solidFill>
                <a:latin typeface="Roboto" panose="00000700000000000000" pitchFamily="2" charset="0"/>
              </a:rPr>
              <a:t>Answer Easy Questions</a:t>
            </a:r>
          </a:p>
        </p:txBody>
      </p:sp>
      <p:sp>
        <p:nvSpPr>
          <p:cNvPr id="53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490883" y="7116060"/>
            <a:ext cx="3167062" cy="180818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rgbClr val="00B05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rgbClr val="00B050"/>
                </a:solidFill>
                <a:latin typeface="Roboto" panose="00000700000000000000" pitchFamily="2" charset="0"/>
              </a:rPr>
              <a:t>Start with easier questions first to build confidence and momentum.</a:t>
            </a:r>
          </a:p>
        </p:txBody>
      </p:sp>
      <p:sp>
        <p:nvSpPr>
          <p:cNvPr id="538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90936" y="6976110"/>
            <a:ext cx="3338512" cy="1173398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endParaRPr lang="en-US" sz="3600" b="1" spc="-74" dirty="0">
              <a:solidFill>
                <a:srgbClr val="161723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3024"/>
              </a:lnSpc>
            </a:pPr>
            <a:r>
              <a:rPr lang="en-US" sz="3600" b="1" spc="-74" dirty="0">
                <a:solidFill>
                  <a:srgbClr val="C71DBF"/>
                </a:solidFill>
                <a:latin typeface="Roboto" panose="00000700000000000000" pitchFamily="2" charset="0"/>
              </a:rPr>
              <a:t>Limit Time Spent</a:t>
            </a:r>
          </a:p>
        </p:txBody>
      </p:sp>
      <p:sp>
        <p:nvSpPr>
          <p:cNvPr id="539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490936" y="8149508"/>
            <a:ext cx="3338512" cy="180818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rgbClr val="FF000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rgbClr val="FF0000"/>
                </a:solidFill>
                <a:latin typeface="Roboto" panose="00000700000000000000" pitchFamily="2" charset="0"/>
              </a:rPr>
              <a:t>Don’t spend too long on any single hard question to avoid time drain.</a:t>
            </a:r>
          </a:p>
        </p:txBody>
      </p:sp>
      <p:sp>
        <p:nvSpPr>
          <p:cNvPr id="540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549759" y="5981700"/>
            <a:ext cx="3167062" cy="788677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</a:pPr>
            <a:endParaRPr lang="en-US" sz="3600" b="1" spc="-74" dirty="0">
              <a:solidFill>
                <a:srgbClr val="161723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ctr">
              <a:lnSpc>
                <a:spcPts val="3024"/>
              </a:lnSpc>
            </a:pPr>
            <a:r>
              <a:rPr lang="en-US" sz="3600" b="1" spc="-74" dirty="0">
                <a:solidFill>
                  <a:srgbClr val="002060"/>
                </a:solidFill>
                <a:latin typeface="Roboto" panose="00000700000000000000" pitchFamily="2" charset="0"/>
              </a:rPr>
              <a:t>Skip and Return</a:t>
            </a:r>
          </a:p>
        </p:txBody>
      </p:sp>
      <p:sp>
        <p:nvSpPr>
          <p:cNvPr id="541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549759" y="6881017"/>
            <a:ext cx="3167062" cy="216726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rgbClr val="00B0F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rgbClr val="00B0F0"/>
                </a:solidFill>
                <a:latin typeface="Roboto" panose="00000700000000000000" pitchFamily="2" charset="0"/>
              </a:rPr>
              <a:t>Skip difficult questions and move on; return to them later if time allows.</a:t>
            </a:r>
          </a:p>
        </p:txBody>
      </p:sp>
      <p:sp>
        <p:nvSpPr>
          <p:cNvPr id="542" name="Title 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211319"/>
            <a:ext cx="12682538" cy="1465081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endParaRPr lang="en-US" sz="7200" b="1" spc="-147" dirty="0">
              <a:solidFill>
                <a:srgbClr val="452E5A">
                  <a:alpha val="100000"/>
                </a:srgbClr>
              </a:solidFill>
              <a:latin typeface="Roboto" panose="00000700000000000000" pitchFamily="2" charset="0"/>
            </a:endParaRPr>
          </a:p>
          <a:p>
            <a:pPr algn="l">
              <a:lnSpc>
                <a:spcPts val="5460"/>
              </a:lnSpc>
            </a:pPr>
            <a:r>
              <a:rPr lang="en-US" sz="7200" b="1" spc="-147" dirty="0">
                <a:solidFill>
                  <a:srgbClr val="00B0F0"/>
                </a:solidFill>
                <a:latin typeface="Roboto" panose="00000700000000000000" pitchFamily="2" charset="0"/>
              </a:rPr>
              <a:t>Manage Your Time</a:t>
            </a:r>
          </a:p>
        </p:txBody>
      </p:sp>
      <p:sp>
        <p:nvSpPr>
          <p:cNvPr id="544" name="SubTitl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14400" y="1859831"/>
            <a:ext cx="12682538" cy="730969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endParaRPr lang="en-US" sz="3200" b="1" spc="-18" dirty="0">
              <a:solidFill>
                <a:srgbClr val="002060"/>
              </a:solidFill>
              <a:latin typeface="Roboto" panose="00000700000000000000" pitchFamily="2" charset="0"/>
            </a:endParaRPr>
          </a:p>
          <a:p>
            <a:pPr algn="ctr">
              <a:lnSpc>
                <a:spcPts val="2808"/>
              </a:lnSpc>
            </a:pPr>
            <a:r>
              <a:rPr lang="en-US" sz="3200" b="1" spc="-18" dirty="0">
                <a:solidFill>
                  <a:srgbClr val="002060"/>
                </a:solidFill>
                <a:latin typeface="Roboto" panose="00000700000000000000" pitchFamily="2" charset="0"/>
              </a:rPr>
              <a:t>Efficiency techniques to build confidence and prevent stalling. 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525</Words>
  <Application>Microsoft Office PowerPoint</Application>
  <PresentationFormat>Custom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Inter SemiBold</vt:lpstr>
      <vt:lpstr>Calibri Light</vt:lpstr>
      <vt:lpstr>Roboto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Exporter Version: 2.6.0.0, docId: 26468341, orderId: 10134131</dc:title>
  <dc:creator>Presentations.AI Exporter</dc:creator>
  <cp:lastModifiedBy>Karen Chambers</cp:lastModifiedBy>
  <cp:revision>9</cp:revision>
  <dcterms:created xsi:type="dcterms:W3CDTF">2026-01-29T18:19:56Z</dcterms:created>
  <dcterms:modified xsi:type="dcterms:W3CDTF">2026-01-31T22:34:41Z</dcterms:modified>
</cp:coreProperties>
</file>